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drawings/drawing9.xml" ContentType="application/vnd.openxmlformats-officedocument.drawingml.chartshapes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11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rawings/drawing10.xml" ContentType="application/vnd.openxmlformats-officedocument.drawingml.chartshape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5" r:id="rId37"/>
    <p:sldId id="296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660"/>
  </p:normalViewPr>
  <p:slideViewPr>
    <p:cSldViewPr>
      <p:cViewPr>
        <p:scale>
          <a:sx n="100" d="100"/>
          <a:sy n="100" d="100"/>
        </p:scale>
        <p:origin x="-28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dministrador\Documents\GRAFICAS%20CANIPEC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E:\Principios%20y%20Tecnicas%20de%20Investigacion\TRABAJO%20FINAL\Graficas%20para%20la%20Investigac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40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0991263566596036E-2"/>
          <c:y val="0.10681416773758352"/>
          <c:w val="0.6125422935994409"/>
          <c:h val="0.86763518966909048"/>
        </c:manualLayout>
      </c:layout>
      <c:pie3DChart>
        <c:varyColors val="1"/>
        <c:ser>
          <c:idx val="0"/>
          <c:order val="0"/>
          <c:explosion val="25"/>
          <c:cat>
            <c:strRef>
              <c:f>Hoja4!$B$23:$B$30</c:f>
              <c:strCache>
                <c:ptCount val="8"/>
                <c:pt idx="0">
                  <c:v>Venta Directa</c:v>
                </c:pt>
                <c:pt idx="1">
                  <c:v>Autoservicios</c:v>
                </c:pt>
                <c:pt idx="2">
                  <c:v>Mayoristas y Distribuidores</c:v>
                </c:pt>
                <c:pt idx="3">
                  <c:v>Farmacias</c:v>
                </c:pt>
                <c:pt idx="4">
                  <c:v>Departamentales</c:v>
                </c:pt>
                <c:pt idx="5">
                  <c:v>Exportacion</c:v>
                </c:pt>
                <c:pt idx="6">
                  <c:v>Gobierno</c:v>
                </c:pt>
                <c:pt idx="7">
                  <c:v>Otros</c:v>
                </c:pt>
              </c:strCache>
            </c:strRef>
          </c:cat>
          <c:val>
            <c:numRef>
              <c:f>Hoja4!$C$23:$C$30</c:f>
              <c:numCache>
                <c:formatCode>0%</c:formatCode>
                <c:ptCount val="8"/>
                <c:pt idx="0">
                  <c:v>0.33000000000000107</c:v>
                </c:pt>
                <c:pt idx="1">
                  <c:v>0.30000000000000032</c:v>
                </c:pt>
                <c:pt idx="2">
                  <c:v>0.19000000000000014</c:v>
                </c:pt>
                <c:pt idx="3">
                  <c:v>4.0000000000000063E-2</c:v>
                </c:pt>
                <c:pt idx="4">
                  <c:v>4.0000000000000063E-2</c:v>
                </c:pt>
                <c:pt idx="5">
                  <c:v>4.0000000000000063E-2</c:v>
                </c:pt>
                <c:pt idx="6">
                  <c:v>3.0000000000000034E-2</c:v>
                </c:pt>
                <c:pt idx="7">
                  <c:v>3.0000000000000034E-2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83121190065065"/>
          <c:y val="4.060375058041981E-2"/>
          <c:w val="0.26674294756449701"/>
          <c:h val="0.9097479197468088"/>
        </c:manualLayout>
      </c:layout>
    </c:legend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plotArea>
      <c:layout>
        <c:manualLayout>
          <c:layoutTarget val="inner"/>
          <c:xMode val="edge"/>
          <c:yMode val="edge"/>
          <c:x val="6.4762174512359022E-2"/>
          <c:y val="0.12999071494893222"/>
          <c:w val="0.89910477916879095"/>
          <c:h val="0.74937468471037261"/>
        </c:manualLayout>
      </c:layout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1.7476267004815561E-2"/>
                  <c:y val="-1.481156652109879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78%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6.2926437292408176E-3"/>
                  <c:y val="-6.5464592253282432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22%</a:t>
                    </a:r>
                  </a:p>
                </c:rich>
              </c:tx>
              <c:showVal val="1"/>
            </c:dLbl>
            <c:showVal val="1"/>
          </c:dLbls>
          <c:cat>
            <c:strRef>
              <c:f>'pregunta 6'!$B$3:$B$4</c:f>
              <c:strCache>
                <c:ptCount val="2"/>
                <c:pt idx="0">
                  <c:v>Si </c:v>
                </c:pt>
                <c:pt idx="1">
                  <c:v>No</c:v>
                </c:pt>
              </c:strCache>
            </c:strRef>
          </c:cat>
          <c:val>
            <c:numRef>
              <c:f>'pregunta 6'!$C$3:$C$4</c:f>
              <c:numCache>
                <c:formatCode>0%</c:formatCode>
                <c:ptCount val="2"/>
                <c:pt idx="0">
                  <c:v>0.78</c:v>
                </c:pt>
                <c:pt idx="1">
                  <c:v>0.22</c:v>
                </c:pt>
              </c:numCache>
            </c:numRef>
          </c:val>
        </c:ser>
        <c:axId val="82759040"/>
        <c:axId val="93287552"/>
      </c:barChart>
      <c:catAx>
        <c:axId val="82759040"/>
        <c:scaling>
          <c:orientation val="minMax"/>
        </c:scaling>
        <c:axPos val="b"/>
        <c:tickLblPos val="nextTo"/>
        <c:crossAx val="93287552"/>
        <c:crosses val="autoZero"/>
        <c:auto val="1"/>
        <c:lblAlgn val="ctr"/>
        <c:lblOffset val="100"/>
      </c:catAx>
      <c:valAx>
        <c:axId val="93287552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2759040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plotArea>
      <c:layout>
        <c:manualLayout>
          <c:layoutTarget val="inner"/>
          <c:xMode val="edge"/>
          <c:yMode val="edge"/>
          <c:x val="0.10477577802774662"/>
          <c:y val="0.12903229167914959"/>
          <c:w val="0.85696831646044924"/>
          <c:h val="0.7635041033467117"/>
        </c:manualLayout>
      </c:layout>
      <c:barChart>
        <c:barDir val="col"/>
        <c:grouping val="clustered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/>
                      <a:t>43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57</a:t>
                    </a:r>
                  </a:p>
                </c:rich>
              </c:tx>
              <c:showVal val="1"/>
            </c:dLbl>
            <c:showVal val="1"/>
          </c:dLbls>
          <c:cat>
            <c:strRef>
              <c:f>'pregunta 7'!$B$4:$B$5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'pregunta 7'!$C$4:$C$5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</c:ser>
        <c:axId val="93634560"/>
        <c:axId val="93636864"/>
      </c:barChart>
      <c:catAx>
        <c:axId val="93634560"/>
        <c:scaling>
          <c:orientation val="minMax"/>
        </c:scaling>
        <c:axPos val="b"/>
        <c:tickLblPos val="nextTo"/>
        <c:crossAx val="93636864"/>
        <c:crosses val="autoZero"/>
        <c:auto val="1"/>
        <c:lblAlgn val="ctr"/>
        <c:lblOffset val="100"/>
      </c:catAx>
      <c:valAx>
        <c:axId val="9363686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3634560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autoTitleDeleted val="1"/>
    <c:plotArea>
      <c:layout>
        <c:manualLayout>
          <c:layoutTarget val="inner"/>
          <c:xMode val="edge"/>
          <c:yMode val="edge"/>
          <c:x val="0.19958742117004116"/>
          <c:y val="7.5466022454713858E-2"/>
          <c:w val="0.65173355956341539"/>
          <c:h val="0.65077596589872677"/>
        </c:manualLayout>
      </c:layout>
      <c:barChart>
        <c:barDir val="col"/>
        <c:grouping val="clustered"/>
        <c:ser>
          <c:idx val="0"/>
          <c:order val="0"/>
          <c:tx>
            <c:strRef>
              <c:f>'Prgunta 8'!$C$4</c:f>
              <c:strCache>
                <c:ptCount val="1"/>
                <c:pt idx="0">
                  <c:v>13</c:v>
                </c:pt>
              </c:strCache>
            </c:strRef>
          </c:tx>
          <c:dLbls>
            <c:dLbl>
              <c:idx val="0"/>
              <c:layout>
                <c:manualLayout>
                  <c:x val="-1.5317326767064715E-3"/>
                  <c:y val="-2.366167964728007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58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16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3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/>
                      <a:t>2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b="1" dirty="0"/>
                      <a:t>2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b="1" dirty="0"/>
                      <a:t>3</a:t>
                    </a:r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b="1" dirty="0"/>
                      <a:t>1</a:t>
                    </a:r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b="1" dirty="0"/>
                      <a:t>2</a:t>
                    </a:r>
                  </a:p>
                </c:rich>
              </c:tx>
              <c:showVal val="1"/>
            </c:dLbl>
            <c:showVal val="1"/>
          </c:dLbls>
          <c:cat>
            <c:strRef>
              <c:f>'Prgunta 8'!$B$5:$B$12</c:f>
              <c:strCache>
                <c:ptCount val="8"/>
                <c:pt idx="0">
                  <c:v>NO HAN UTILIZADO NINGUNA</c:v>
                </c:pt>
                <c:pt idx="1">
                  <c:v>NATURA</c:v>
                </c:pt>
                <c:pt idx="2">
                  <c:v>IM/NATURISTA</c:v>
                </c:pt>
                <c:pt idx="3">
                  <c:v>HERBALIFE</c:v>
                </c:pt>
                <c:pt idx="4">
                  <c:v>ORIFLAME</c:v>
                </c:pt>
                <c:pt idx="5">
                  <c:v>YVES ROCHER</c:v>
                </c:pt>
                <c:pt idx="6">
                  <c:v>ARABELLA</c:v>
                </c:pt>
                <c:pt idx="7">
                  <c:v>XABONE</c:v>
                </c:pt>
              </c:strCache>
            </c:strRef>
          </c:cat>
          <c:val>
            <c:numRef>
              <c:f>'Prgunta 8'!$C$5:$C$12</c:f>
              <c:numCache>
                <c:formatCode>General</c:formatCode>
                <c:ptCount val="8"/>
                <c:pt idx="0">
                  <c:v>58</c:v>
                </c:pt>
                <c:pt idx="1">
                  <c:v>16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2</c:v>
                </c:pt>
              </c:numCache>
            </c:numRef>
          </c:val>
        </c:ser>
        <c:gapWidth val="100"/>
        <c:axId val="97190656"/>
        <c:axId val="97192960"/>
      </c:barChart>
      <c:catAx>
        <c:axId val="97190656"/>
        <c:scaling>
          <c:orientation val="minMax"/>
        </c:scaling>
        <c:axPos val="b"/>
        <c:tickLblPos val="nextTo"/>
        <c:crossAx val="97192960"/>
        <c:crosses val="autoZero"/>
        <c:auto val="1"/>
        <c:lblAlgn val="ctr"/>
        <c:lblOffset val="100"/>
      </c:catAx>
      <c:valAx>
        <c:axId val="9719296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7190656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plotArea>
      <c:layout>
        <c:manualLayout>
          <c:layoutTarget val="inner"/>
          <c:xMode val="edge"/>
          <c:yMode val="edge"/>
          <c:x val="7.7042963212486423E-2"/>
          <c:y val="0.11637654668166479"/>
          <c:w val="0.89681324593783407"/>
          <c:h val="0.78695420884889911"/>
        </c:manualLayout>
      </c:layout>
      <c:barChart>
        <c:barDir val="col"/>
        <c:grouping val="clustered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/>
                      <a:t>89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11</a:t>
                    </a:r>
                  </a:p>
                </c:rich>
              </c:tx>
              <c:showVal val="1"/>
            </c:dLbl>
            <c:showVal val="1"/>
          </c:dLbls>
          <c:cat>
            <c:strRef>
              <c:f>'Pregunta 10'!$B$4:$B$5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'Pregunta 10'!$C$4:$C$5</c:f>
              <c:numCache>
                <c:formatCode>General</c:formatCode>
                <c:ptCount val="2"/>
                <c:pt idx="0">
                  <c:v>89</c:v>
                </c:pt>
                <c:pt idx="1">
                  <c:v>11</c:v>
                </c:pt>
              </c:numCache>
            </c:numRef>
          </c:val>
        </c:ser>
        <c:axId val="97646848"/>
        <c:axId val="97696768"/>
      </c:barChart>
      <c:catAx>
        <c:axId val="97646848"/>
        <c:scaling>
          <c:orientation val="minMax"/>
        </c:scaling>
        <c:axPos val="b"/>
        <c:tickLblPos val="nextTo"/>
        <c:crossAx val="97696768"/>
        <c:crosses val="autoZero"/>
        <c:auto val="1"/>
        <c:lblAlgn val="ctr"/>
        <c:lblOffset val="100"/>
      </c:catAx>
      <c:valAx>
        <c:axId val="97696768"/>
        <c:scaling>
          <c:orientation val="minMax"/>
        </c:scaling>
        <c:axPos val="l"/>
        <c:majorGridlines/>
        <c:numFmt formatCode="General" sourceLinked="1"/>
        <c:tickLblPos val="nextTo"/>
        <c:crossAx val="97646848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plotArea>
      <c:layout>
        <c:manualLayout>
          <c:layoutTarget val="inner"/>
          <c:xMode val="edge"/>
          <c:yMode val="edge"/>
          <c:x val="7.7631659894935992E-2"/>
          <c:y val="0.12783256246385119"/>
          <c:w val="0.89485548374765256"/>
          <c:h val="0.77374094821451234"/>
        </c:manualLayout>
      </c:layout>
      <c:bar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-1.5317326767064715E-3"/>
                  <c:y val="-0.3810836424154583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77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0.13065724882815707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23</a:t>
                    </a:r>
                  </a:p>
                </c:rich>
              </c:tx>
              <c:showVal val="1"/>
            </c:dLbl>
            <c:showVal val="1"/>
          </c:dLbls>
          <c:cat>
            <c:strRef>
              <c:f>'PREGUNTA 11'!$B$4:$B$7</c:f>
              <c:strCache>
                <c:ptCount val="4"/>
                <c:pt idx="0">
                  <c:v>$0 a $300</c:v>
                </c:pt>
                <c:pt idx="1">
                  <c:v>$400 A $800</c:v>
                </c:pt>
                <c:pt idx="2">
                  <c:v>$900 a $1200</c:v>
                </c:pt>
                <c:pt idx="3">
                  <c:v>Mas de $1300</c:v>
                </c:pt>
              </c:strCache>
            </c:strRef>
          </c:cat>
          <c:val>
            <c:numRef>
              <c:f>'PREGUNTA 11'!$C$4:$C$7</c:f>
              <c:numCache>
                <c:formatCode>General</c:formatCode>
                <c:ptCount val="4"/>
                <c:pt idx="0">
                  <c:v>77</c:v>
                </c:pt>
                <c:pt idx="1">
                  <c:v>23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105787392"/>
        <c:axId val="105789312"/>
      </c:barChart>
      <c:catAx>
        <c:axId val="105787392"/>
        <c:scaling>
          <c:orientation val="minMax"/>
        </c:scaling>
        <c:axPos val="b"/>
        <c:tickLblPos val="nextTo"/>
        <c:crossAx val="105789312"/>
        <c:crosses val="autoZero"/>
        <c:auto val="1"/>
        <c:lblAlgn val="ctr"/>
        <c:lblOffset val="100"/>
      </c:catAx>
      <c:valAx>
        <c:axId val="1057893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787392"/>
        <c:crosses val="autoZero"/>
        <c:crossBetween val="between"/>
      </c:valAx>
      <c:spPr>
        <a:noFill/>
      </c:spPr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plotArea>
      <c:layout>
        <c:manualLayout>
          <c:layoutTarget val="inner"/>
          <c:xMode val="edge"/>
          <c:yMode val="edge"/>
          <c:x val="0.18116126788499337"/>
          <c:y val="0.10454938490778838"/>
          <c:w val="0.62619769147214344"/>
          <c:h val="0.6944339354030451"/>
        </c:manualLayout>
      </c:layout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0"/>
                  <c:y val="-2.3757873595485243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 </a:t>
                    </a:r>
                    <a:r>
                      <a:rPr lang="en-US" b="1" dirty="0" smtClean="0"/>
                      <a:t>78</a:t>
                    </a:r>
                    <a:endParaRPr lang="en-US" b="1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22</a:t>
                    </a:r>
                    <a:endParaRPr lang="en-US" b="1" dirty="0"/>
                  </a:p>
                </c:rich>
              </c:tx>
              <c:showVal val="1"/>
            </c:dLbl>
            <c:showVal val="1"/>
          </c:dLbls>
          <c:cat>
            <c:strRef>
              <c:f>'SEXO ENCUESTADOS'!$A$2:$A$3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'SEXO ENCUESTADOS'!$B$2:$B$3</c:f>
              <c:numCache>
                <c:formatCode>General</c:formatCode>
                <c:ptCount val="2"/>
                <c:pt idx="0">
                  <c:v>78</c:v>
                </c:pt>
                <c:pt idx="1">
                  <c:v>22</c:v>
                </c:pt>
              </c:numCache>
            </c:numRef>
          </c:val>
        </c:ser>
        <c:gapWidth val="100"/>
        <c:axId val="37797248"/>
        <c:axId val="38115200"/>
      </c:barChart>
      <c:catAx>
        <c:axId val="37797248"/>
        <c:scaling>
          <c:orientation val="minMax"/>
        </c:scaling>
        <c:axPos val="b"/>
        <c:tickLblPos val="nextTo"/>
        <c:crossAx val="38115200"/>
        <c:crossesAt val="0"/>
        <c:auto val="1"/>
        <c:lblAlgn val="ctr"/>
        <c:lblOffset val="100"/>
      </c:catAx>
      <c:valAx>
        <c:axId val="381152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37797248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autoTitleDeleted val="1"/>
    <c:plotArea>
      <c:layout>
        <c:manualLayout>
          <c:layoutTarget val="inner"/>
          <c:xMode val="edge"/>
          <c:yMode val="edge"/>
          <c:x val="7.5608520088835063E-2"/>
          <c:y val="9.5848550846037855E-2"/>
          <c:w val="0.89681110615890003"/>
          <c:h val="0.78479658792650919"/>
        </c:manualLayout>
      </c:layout>
      <c:barChart>
        <c:barDir val="col"/>
        <c:grouping val="clustered"/>
        <c:ser>
          <c:idx val="0"/>
          <c:order val="0"/>
          <c:tx>
            <c:strRef>
              <c:f>Edades!$C$1</c:f>
              <c:strCache>
                <c:ptCount val="1"/>
                <c:pt idx="0">
                  <c:v>Frecuencia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Val val="1"/>
          </c:dLbls>
          <c:cat>
            <c:strRef>
              <c:f>Edades!$B$2:$B$5</c:f>
              <c:strCache>
                <c:ptCount val="4"/>
                <c:pt idx="0">
                  <c:v>18-25</c:v>
                </c:pt>
                <c:pt idx="1">
                  <c:v>26-32</c:v>
                </c:pt>
                <c:pt idx="2">
                  <c:v>33-40</c:v>
                </c:pt>
                <c:pt idx="3">
                  <c:v>41-50</c:v>
                </c:pt>
              </c:strCache>
            </c:strRef>
          </c:cat>
          <c:val>
            <c:numRef>
              <c:f>Edades!$C$2:$C$5</c:f>
              <c:numCache>
                <c:formatCode>General</c:formatCode>
                <c:ptCount val="4"/>
                <c:pt idx="0">
                  <c:v>31</c:v>
                </c:pt>
                <c:pt idx="1">
                  <c:v>13</c:v>
                </c:pt>
                <c:pt idx="2">
                  <c:v>18</c:v>
                </c:pt>
                <c:pt idx="3">
                  <c:v>38</c:v>
                </c:pt>
              </c:numCache>
            </c:numRef>
          </c:val>
        </c:ser>
        <c:axId val="60528896"/>
        <c:axId val="60579840"/>
      </c:barChart>
      <c:catAx>
        <c:axId val="60528896"/>
        <c:scaling>
          <c:orientation val="minMax"/>
        </c:scaling>
        <c:axPos val="b"/>
        <c:tickLblPos val="nextTo"/>
        <c:crossAx val="60579840"/>
        <c:crosses val="autoZero"/>
        <c:auto val="1"/>
        <c:lblAlgn val="ctr"/>
        <c:lblOffset val="100"/>
      </c:catAx>
      <c:valAx>
        <c:axId val="605798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60528896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plotArea>
      <c:layout>
        <c:manualLayout>
          <c:layoutTarget val="inner"/>
          <c:xMode val="edge"/>
          <c:yMode val="edge"/>
          <c:x val="9.0040119192289728E-2"/>
          <c:y val="0.11418992166209108"/>
          <c:w val="0.88889141678960992"/>
          <c:h val="0.71843299063599586"/>
        </c:manualLayout>
      </c:layout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Val val="1"/>
          </c:dLbls>
          <c:cat>
            <c:strRef>
              <c:f>Ocupacion!$B$3:$B$6</c:f>
              <c:strCache>
                <c:ptCount val="4"/>
                <c:pt idx="0">
                  <c:v>ESTUDIANTES</c:v>
                </c:pt>
                <c:pt idx="1">
                  <c:v>EMPLEADOS</c:v>
                </c:pt>
                <c:pt idx="2">
                  <c:v>NO TRABAJAN</c:v>
                </c:pt>
                <c:pt idx="3">
                  <c:v>ESTUDIANTE Y EMPLEADO </c:v>
                </c:pt>
              </c:strCache>
            </c:strRef>
          </c:cat>
          <c:val>
            <c:numRef>
              <c:f>Ocupacion!$C$3:$C$6</c:f>
              <c:numCache>
                <c:formatCode>General</c:formatCode>
                <c:ptCount val="4"/>
                <c:pt idx="0">
                  <c:v>23</c:v>
                </c:pt>
                <c:pt idx="1">
                  <c:v>72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</c:ser>
        <c:gapWidth val="100"/>
        <c:axId val="61744256"/>
        <c:axId val="61745792"/>
      </c:barChart>
      <c:catAx>
        <c:axId val="61744256"/>
        <c:scaling>
          <c:orientation val="minMax"/>
        </c:scaling>
        <c:axPos val="b"/>
        <c:tickLblPos val="nextTo"/>
        <c:crossAx val="61745792"/>
        <c:crosses val="autoZero"/>
        <c:auto val="1"/>
        <c:lblAlgn val="ctr"/>
        <c:lblOffset val="100"/>
      </c:catAx>
      <c:valAx>
        <c:axId val="617457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617442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plotArea>
      <c:layout>
        <c:manualLayout>
          <c:layoutTarget val="inner"/>
          <c:xMode val="edge"/>
          <c:yMode val="edge"/>
          <c:x val="0.27822164091583235"/>
          <c:y val="0.12806497946257564"/>
          <c:w val="0.541092413788824"/>
          <c:h val="0.77115870030002964"/>
        </c:manualLayout>
      </c:layout>
      <c:barChart>
        <c:barDir val="col"/>
        <c:grouping val="clustered"/>
        <c:ser>
          <c:idx val="0"/>
          <c:order val="0"/>
          <c:dLbls>
            <c:dLbl>
              <c:idx val="1"/>
              <c:layout>
                <c:manualLayout>
                  <c:x val="0"/>
                  <c:y val="-2.22158587295293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Val val="1"/>
          </c:dLbls>
          <c:cat>
            <c:strRef>
              <c:f>'Pregunta 1'!$B$5:$B$6</c:f>
              <c:strCache>
                <c:ptCount val="2"/>
                <c:pt idx="0">
                  <c:v>Si</c:v>
                </c:pt>
                <c:pt idx="1">
                  <c:v>No </c:v>
                </c:pt>
              </c:strCache>
            </c:strRef>
          </c:cat>
          <c:val>
            <c:numRef>
              <c:f>'Pregunta 1'!$C$5:$C$6</c:f>
              <c:numCache>
                <c:formatCode>General</c:formatCode>
                <c:ptCount val="2"/>
                <c:pt idx="0">
                  <c:v>93</c:v>
                </c:pt>
                <c:pt idx="1">
                  <c:v>7</c:v>
                </c:pt>
              </c:numCache>
            </c:numRef>
          </c:val>
        </c:ser>
        <c:gapWidth val="100"/>
        <c:axId val="69081344"/>
        <c:axId val="68934272"/>
      </c:barChart>
      <c:valAx>
        <c:axId val="68934272"/>
        <c:scaling>
          <c:orientation val="minMax"/>
        </c:scaling>
        <c:axPos val="l"/>
        <c:majorGridlines/>
        <c:numFmt formatCode="General" sourceLinked="1"/>
        <c:tickLblPos val="nextTo"/>
        <c:crossAx val="69081344"/>
        <c:crosses val="autoZero"/>
        <c:crossBetween val="between"/>
      </c:valAx>
      <c:catAx>
        <c:axId val="69081344"/>
        <c:scaling>
          <c:orientation val="minMax"/>
        </c:scaling>
        <c:axPos val="b"/>
        <c:tickLblPos val="nextTo"/>
        <c:crossAx val="68934272"/>
        <c:crosses val="autoZero"/>
        <c:auto val="1"/>
        <c:lblAlgn val="ctr"/>
        <c:lblOffset val="100"/>
      </c:catAx>
    </c:plotArea>
    <c:plotVisOnly val="1"/>
    <c:dispBlanksAs val="gap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title>
      <c:tx>
        <c:rich>
          <a:bodyPr/>
          <a:lstStyle/>
          <a:p>
            <a:pPr>
              <a:defRPr/>
            </a:pPr>
            <a:r>
              <a:rPr lang="en-US" sz="2400" b="0" dirty="0" err="1"/>
              <a:t>Cosméticos</a:t>
            </a:r>
            <a:r>
              <a:rPr lang="en-US" sz="2400" b="0" dirty="0"/>
              <a:t> </a:t>
            </a:r>
            <a:r>
              <a:rPr lang="en-US" sz="2400" b="0" dirty="0" err="1"/>
              <a:t>más</a:t>
            </a:r>
            <a:r>
              <a:rPr lang="en-US" sz="2400" b="0" dirty="0"/>
              <a:t> </a:t>
            </a:r>
            <a:r>
              <a:rPr lang="en-US" sz="2400" b="0" dirty="0" err="1"/>
              <a:t>utilizados</a:t>
            </a:r>
            <a:endParaRPr lang="en-US" sz="2400" b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'Pregunta 2'!$C$2</c:f>
              <c:strCache>
                <c:ptCount val="1"/>
                <c:pt idx="0">
                  <c:v>numero de personas que lo usan</c:v>
                </c:pt>
              </c:strCache>
            </c:strRef>
          </c:tx>
          <c:dLbls>
            <c:dLbl>
              <c:idx val="0"/>
              <c:layout>
                <c:manualLayout>
                  <c:x val="-1.5203797932666569E-3"/>
                  <c:y val="-1.5057432502814582E-2"/>
                </c:manualLayout>
              </c:layout>
              <c:showVal val="1"/>
            </c:dLbl>
            <c:dLbl>
              <c:idx val="1"/>
              <c:layout>
                <c:manualLayout>
                  <c:x val="-1.5203797932666569E-3"/>
                  <c:y val="-2.1510617861163678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57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Val val="1"/>
          </c:dLbls>
          <c:cat>
            <c:strRef>
              <c:f>'Pregunta 2'!$B$3:$B$11</c:f>
              <c:strCache>
                <c:ptCount val="9"/>
                <c:pt idx="0">
                  <c:v>Maquillaje</c:v>
                </c:pt>
                <c:pt idx="1">
                  <c:v>Higiene Corporal</c:v>
                </c:pt>
                <c:pt idx="2">
                  <c:v>Productos Capilares</c:v>
                </c:pt>
                <c:pt idx="3">
                  <c:v>Productos para la Piel</c:v>
                </c:pt>
                <c:pt idx="4">
                  <c:v>Productos Desodorantes</c:v>
                </c:pt>
                <c:pt idx="5">
                  <c:v>Productos Dentales</c:v>
                </c:pt>
                <c:pt idx="6">
                  <c:v>Protectores Solares</c:v>
                </c:pt>
                <c:pt idx="7">
                  <c:v>Producto Depilatorios</c:v>
                </c:pt>
                <c:pt idx="8">
                  <c:v>Productos Blanqueadores</c:v>
                </c:pt>
              </c:strCache>
            </c:strRef>
          </c:cat>
          <c:val>
            <c:numRef>
              <c:f>'Pregunta 2'!$C$3:$C$11</c:f>
              <c:numCache>
                <c:formatCode>General</c:formatCode>
                <c:ptCount val="9"/>
                <c:pt idx="0">
                  <c:v>58</c:v>
                </c:pt>
                <c:pt idx="1">
                  <c:v>57</c:v>
                </c:pt>
                <c:pt idx="2">
                  <c:v>31</c:v>
                </c:pt>
                <c:pt idx="3">
                  <c:v>55</c:v>
                </c:pt>
                <c:pt idx="4">
                  <c:v>88</c:v>
                </c:pt>
                <c:pt idx="5">
                  <c:v>70</c:v>
                </c:pt>
                <c:pt idx="6">
                  <c:v>44</c:v>
                </c:pt>
                <c:pt idx="7">
                  <c:v>36</c:v>
                </c:pt>
                <c:pt idx="8">
                  <c:v>10</c:v>
                </c:pt>
              </c:numCache>
            </c:numRef>
          </c:val>
        </c:ser>
        <c:axId val="69502080"/>
        <c:axId val="69504384"/>
      </c:barChart>
      <c:catAx>
        <c:axId val="69502080"/>
        <c:scaling>
          <c:orientation val="minMax"/>
        </c:scaling>
        <c:axPos val="b"/>
        <c:majorTickMark val="none"/>
        <c:tickLblPos val="nextTo"/>
        <c:crossAx val="69504384"/>
        <c:crosses val="autoZero"/>
        <c:auto val="1"/>
        <c:lblAlgn val="ctr"/>
        <c:lblOffset val="100"/>
      </c:catAx>
      <c:valAx>
        <c:axId val="695043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69502080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title>
      <c:tx>
        <c:rich>
          <a:bodyPr/>
          <a:lstStyle/>
          <a:p>
            <a:pPr>
              <a:defRPr/>
            </a:pPr>
            <a:r>
              <a:rPr lang="en-US" sz="2400" b="0" dirty="0" err="1"/>
              <a:t>Frecuencia</a:t>
            </a:r>
            <a:r>
              <a:rPr lang="en-US" sz="2400" b="0" dirty="0"/>
              <a:t> de </a:t>
            </a:r>
            <a:r>
              <a:rPr lang="en-US" sz="2400" b="0" dirty="0" err="1"/>
              <a:t>compra</a:t>
            </a:r>
            <a:endParaRPr lang="en-US" sz="2400" b="0" dirty="0"/>
          </a:p>
        </c:rich>
      </c:tx>
      <c:layout>
        <c:manualLayout>
          <c:xMode val="edge"/>
          <c:yMode val="edge"/>
          <c:x val="0.31260263815022682"/>
          <c:y val="2.3562663138916421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'Pregunta 3'!$C$2</c:f>
              <c:strCache>
                <c:ptCount val="1"/>
                <c:pt idx="0">
                  <c:v>Frecuencia de Encuestados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/>
                      <a:t>42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1.543390720037777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39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15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4.5951980301194096E-3"/>
                  <c:y val="2.2048438857682536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1</a:t>
                    </a:r>
                  </a:p>
                </c:rich>
              </c:tx>
              <c:showVal val="1"/>
            </c:dLbl>
            <c:showVal val="1"/>
          </c:dLbls>
          <c:cat>
            <c:strRef>
              <c:f>'Pregunta 3'!$B$3:$B$6</c:f>
              <c:strCache>
                <c:ptCount val="4"/>
                <c:pt idx="0">
                  <c:v>Cada 1 Mes</c:v>
                </c:pt>
                <c:pt idx="1">
                  <c:v>Cada 3 Meses</c:v>
                </c:pt>
                <c:pt idx="2">
                  <c:v>Cada 6 Meses</c:v>
                </c:pt>
                <c:pt idx="3">
                  <c:v>Cada Año</c:v>
                </c:pt>
              </c:strCache>
            </c:strRef>
          </c:cat>
          <c:val>
            <c:numRef>
              <c:f>'Pregunta 3'!$C$3:$C$6</c:f>
              <c:numCache>
                <c:formatCode>General</c:formatCode>
                <c:ptCount val="4"/>
                <c:pt idx="0">
                  <c:v>42</c:v>
                </c:pt>
                <c:pt idx="1">
                  <c:v>39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axId val="73597696"/>
        <c:axId val="73600000"/>
      </c:barChart>
      <c:catAx>
        <c:axId val="73597696"/>
        <c:scaling>
          <c:orientation val="minMax"/>
        </c:scaling>
        <c:axPos val="b"/>
        <c:tickLblPos val="nextTo"/>
        <c:crossAx val="73600000"/>
        <c:crosses val="autoZero"/>
        <c:auto val="1"/>
        <c:lblAlgn val="ctr"/>
        <c:lblOffset val="100"/>
      </c:catAx>
      <c:valAx>
        <c:axId val="736000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73597696"/>
        <c:crosses val="autoZero"/>
        <c:crossBetween val="between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title>
      <c:tx>
        <c:rich>
          <a:bodyPr/>
          <a:lstStyle/>
          <a:p>
            <a:pPr>
              <a:defRPr/>
            </a:pPr>
            <a:r>
              <a:rPr lang="en-US" sz="2400" b="0" dirty="0" err="1"/>
              <a:t>Gasto</a:t>
            </a:r>
            <a:r>
              <a:rPr lang="en-US" sz="2400" b="0" dirty="0"/>
              <a:t> </a:t>
            </a:r>
            <a:r>
              <a:rPr lang="en-US" sz="2400" b="0" dirty="0" err="1"/>
              <a:t>aproximado</a:t>
            </a:r>
            <a:r>
              <a:rPr lang="en-US" sz="2400" b="0" dirty="0"/>
              <a:t> en </a:t>
            </a:r>
            <a:r>
              <a:rPr lang="en-US" sz="2400" b="0" dirty="0" err="1"/>
              <a:t>Cosméticos</a:t>
            </a:r>
            <a:endParaRPr lang="en-US" sz="2400" b="0" dirty="0"/>
          </a:p>
        </c:rich>
      </c:tx>
      <c:layout>
        <c:manualLayout>
          <c:xMode val="edge"/>
          <c:yMode val="edge"/>
          <c:x val="0.31774283221404553"/>
          <c:y val="1.3566868638527367E-2"/>
        </c:manualLayout>
      </c:layout>
    </c:title>
    <c:plotArea>
      <c:layout>
        <c:manualLayout>
          <c:layoutTarget val="inner"/>
          <c:xMode val="edge"/>
          <c:yMode val="edge"/>
          <c:x val="5.3845802642580667E-2"/>
          <c:y val="0.14446651917573294"/>
          <c:w val="0.90930014443693141"/>
          <c:h val="0.72845256955667259"/>
        </c:manualLayout>
      </c:layout>
      <c:barChart>
        <c:barDir val="col"/>
        <c:grouping val="stacked"/>
        <c:ser>
          <c:idx val="0"/>
          <c:order val="0"/>
          <c:tx>
            <c:strRef>
              <c:f>'Pregunta 4'!$C$2</c:f>
              <c:strCache>
                <c:ptCount val="1"/>
                <c:pt idx="0">
                  <c:v>Frecuencia</c:v>
                </c:pt>
              </c:strCache>
            </c:strRef>
          </c:tx>
          <c:dLbls>
            <c:dLbl>
              <c:idx val="0"/>
              <c:layout>
                <c:manualLayout>
                  <c:x val="-7.6021246681403217E-3"/>
                  <c:y val="-0.33917171596318385"/>
                </c:manualLayout>
              </c:layout>
              <c:showVal val="1"/>
            </c:dLbl>
            <c:dLbl>
              <c:idx val="1"/>
              <c:layout>
                <c:manualLayout>
                  <c:x val="-1.5204249336280649E-3"/>
                  <c:y val="-0.23063676685496484"/>
                </c:manualLayout>
              </c:layout>
              <c:showVal val="1"/>
            </c:dLbl>
            <c:dLbl>
              <c:idx val="2"/>
              <c:layout>
                <c:manualLayout>
                  <c:x val="1.5204249336280649E-3"/>
                  <c:y val="-0.1085349491082188"/>
                </c:manualLayout>
              </c:layout>
              <c:showVal val="1"/>
            </c:dLbl>
            <c:dLbl>
              <c:idx val="3"/>
              <c:layout>
                <c:manualLayout>
                  <c:x val="-3.0408498672561297E-3"/>
                  <c:y val="-4.070060591558205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Val val="1"/>
          </c:dLbls>
          <c:cat>
            <c:strRef>
              <c:f>'Pregunta 4'!$B$3:$B$6</c:f>
              <c:strCache>
                <c:ptCount val="4"/>
                <c:pt idx="0">
                  <c:v>$0 a $250</c:v>
                </c:pt>
                <c:pt idx="1">
                  <c:v>$250 a $500</c:v>
                </c:pt>
                <c:pt idx="2">
                  <c:v>$500 a $700</c:v>
                </c:pt>
                <c:pt idx="3">
                  <c:v>$700 a mas de $1000</c:v>
                </c:pt>
              </c:strCache>
            </c:strRef>
          </c:cat>
          <c:val>
            <c:numRef>
              <c:f>'Pregunta 4'!$C$3:$C$6</c:f>
              <c:numCache>
                <c:formatCode>General</c:formatCode>
                <c:ptCount val="4"/>
                <c:pt idx="0">
                  <c:v>49</c:v>
                </c:pt>
                <c:pt idx="1">
                  <c:v>31</c:v>
                </c:pt>
                <c:pt idx="2">
                  <c:v>13</c:v>
                </c:pt>
                <c:pt idx="3">
                  <c:v>3</c:v>
                </c:pt>
              </c:numCache>
            </c:numRef>
          </c:val>
        </c:ser>
        <c:overlap val="100"/>
        <c:axId val="73849088"/>
        <c:axId val="73970048"/>
      </c:barChart>
      <c:catAx>
        <c:axId val="73849088"/>
        <c:scaling>
          <c:orientation val="minMax"/>
        </c:scaling>
        <c:axPos val="b"/>
        <c:tickLblPos val="nextTo"/>
        <c:crossAx val="73970048"/>
        <c:crosses val="autoZero"/>
        <c:auto val="1"/>
        <c:lblAlgn val="ctr"/>
        <c:lblOffset val="100"/>
      </c:catAx>
      <c:valAx>
        <c:axId val="739700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73849088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autoTitleDeleted val="1"/>
    <c:plotArea>
      <c:layout>
        <c:manualLayout>
          <c:layoutTarget val="inner"/>
          <c:xMode val="edge"/>
          <c:yMode val="edge"/>
          <c:x val="4.2415638416555219E-2"/>
          <c:y val="0.1170124072096909"/>
          <c:w val="0.93055795174705946"/>
          <c:h val="0.73942573761081054"/>
        </c:manualLayout>
      </c:layout>
      <c:barChart>
        <c:barDir val="col"/>
        <c:grouping val="clustered"/>
        <c:ser>
          <c:idx val="0"/>
          <c:order val="0"/>
          <c:tx>
            <c:strRef>
              <c:f>'Pregunta 5'!$C$2</c:f>
              <c:strCache>
                <c:ptCount val="1"/>
                <c:pt idx="0">
                  <c:v>Frecuencia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Val val="1"/>
          </c:dLbls>
          <c:cat>
            <c:strRef>
              <c:f>'Pregunta 5'!$B$3:$B$9</c:f>
              <c:strCache>
                <c:ptCount val="7"/>
                <c:pt idx="0">
                  <c:v>Calidad</c:v>
                </c:pt>
                <c:pt idx="1">
                  <c:v>Precio</c:v>
                </c:pt>
                <c:pt idx="2">
                  <c:v>Marca</c:v>
                </c:pt>
                <c:pt idx="3">
                  <c:v>Durabilidad</c:v>
                </c:pt>
                <c:pt idx="4">
                  <c:v>Ingredientes</c:v>
                </c:pt>
                <c:pt idx="5">
                  <c:v>Diseño</c:v>
                </c:pt>
                <c:pt idx="6">
                  <c:v>Hipoalargenico</c:v>
                </c:pt>
              </c:strCache>
            </c:strRef>
          </c:cat>
          <c:val>
            <c:numRef>
              <c:f>'Pregunta 5'!$C$3:$C$9</c:f>
              <c:numCache>
                <c:formatCode>General</c:formatCode>
                <c:ptCount val="7"/>
                <c:pt idx="0">
                  <c:v>73</c:v>
                </c:pt>
                <c:pt idx="1">
                  <c:v>42</c:v>
                </c:pt>
                <c:pt idx="2">
                  <c:v>42</c:v>
                </c:pt>
                <c:pt idx="3">
                  <c:v>19</c:v>
                </c:pt>
                <c:pt idx="4">
                  <c:v>15</c:v>
                </c:pt>
                <c:pt idx="5">
                  <c:v>12</c:v>
                </c:pt>
                <c:pt idx="6">
                  <c:v>12</c:v>
                </c:pt>
              </c:numCache>
            </c:numRef>
          </c:val>
        </c:ser>
        <c:axId val="74635904"/>
        <c:axId val="75411840"/>
      </c:barChart>
      <c:catAx>
        <c:axId val="74635904"/>
        <c:scaling>
          <c:orientation val="minMax"/>
        </c:scaling>
        <c:axPos val="b"/>
        <c:tickLblPos val="nextTo"/>
        <c:crossAx val="75411840"/>
        <c:crosses val="autoZero"/>
        <c:auto val="1"/>
        <c:lblAlgn val="ctr"/>
        <c:lblOffset val="100"/>
      </c:catAx>
      <c:valAx>
        <c:axId val="75411840"/>
        <c:scaling>
          <c:orientation val="minMax"/>
        </c:scaling>
        <c:axPos val="l"/>
        <c:majorGridlines/>
        <c:numFmt formatCode="General" sourceLinked="1"/>
        <c:tickLblPos val="nextTo"/>
        <c:crossAx val="74635904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0477B2-CFE8-41AF-AEED-6AD0DA5DAD0F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4CA720E-5496-4339-8039-07A27C7D1844}">
      <dgm:prSet phldrT="[Texto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b="1" dirty="0" smtClean="0">
              <a:solidFill>
                <a:srgbClr val="006600"/>
              </a:solidFill>
              <a:latin typeface="Century Gothic" pitchFamily="34" charset="0"/>
            </a:rPr>
            <a:t>Industria Cosmética</a:t>
          </a:r>
          <a:endParaRPr lang="es-ES" b="1" dirty="0">
            <a:solidFill>
              <a:srgbClr val="006600"/>
            </a:solidFill>
            <a:latin typeface="Century Gothic" pitchFamily="34" charset="0"/>
          </a:endParaRPr>
        </a:p>
      </dgm:t>
    </dgm:pt>
    <dgm:pt modelId="{E7DB4050-4D2E-4ECE-9EC9-D316965F8EEA}" type="parTrans" cxnId="{EB007D56-D2B8-438C-B86E-9992D4776A36}">
      <dgm:prSet/>
      <dgm:spPr/>
      <dgm:t>
        <a:bodyPr/>
        <a:lstStyle/>
        <a:p>
          <a:endParaRPr lang="es-ES"/>
        </a:p>
      </dgm:t>
    </dgm:pt>
    <dgm:pt modelId="{80E585C2-2652-4D64-83BB-E696ADBDBC76}" type="sibTrans" cxnId="{EB007D56-D2B8-438C-B86E-9992D4776A36}">
      <dgm:prSet/>
      <dgm:spPr/>
      <dgm:t>
        <a:bodyPr/>
        <a:lstStyle/>
        <a:p>
          <a:endParaRPr lang="es-ES"/>
        </a:p>
      </dgm:t>
    </dgm:pt>
    <dgm:pt modelId="{44B1673B-EFB6-4584-83DF-70888A7A1138}">
      <dgm:prSet phldrT="[Texto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b="1" dirty="0" smtClean="0">
              <a:solidFill>
                <a:srgbClr val="006600"/>
              </a:solidFill>
              <a:latin typeface="Century Gothic" pitchFamily="34" charset="0"/>
            </a:rPr>
            <a:t>Esta industria representa el .9% del PIB Nacional y el 5% del PIB industrial</a:t>
          </a:r>
          <a:endParaRPr lang="es-ES" b="1" dirty="0">
            <a:solidFill>
              <a:srgbClr val="006600"/>
            </a:solidFill>
            <a:latin typeface="Century Gothic" pitchFamily="34" charset="0"/>
          </a:endParaRPr>
        </a:p>
      </dgm:t>
    </dgm:pt>
    <dgm:pt modelId="{9AD2B36A-7AC4-4603-848D-C24F5CBDB82A}" type="parTrans" cxnId="{08AE0389-C60D-4CB9-95BF-7D358025A4AC}">
      <dgm:prSet/>
      <dgm:spPr/>
      <dgm:t>
        <a:bodyPr/>
        <a:lstStyle/>
        <a:p>
          <a:endParaRPr lang="es-ES"/>
        </a:p>
      </dgm:t>
    </dgm:pt>
    <dgm:pt modelId="{422ED505-8666-4C41-AA1E-121CA81EBE72}" type="sibTrans" cxnId="{08AE0389-C60D-4CB9-95BF-7D358025A4AC}">
      <dgm:prSet/>
      <dgm:spPr/>
      <dgm:t>
        <a:bodyPr/>
        <a:lstStyle/>
        <a:p>
          <a:endParaRPr lang="es-ES"/>
        </a:p>
      </dgm:t>
    </dgm:pt>
    <dgm:pt modelId="{40BE9385-6FB4-4C44-880E-4D8E77E3DB6F}">
      <dgm:prSet phldrT="[Texto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b="1" dirty="0" smtClean="0">
              <a:solidFill>
                <a:srgbClr val="006600"/>
              </a:solidFill>
              <a:latin typeface="Century Gothic" pitchFamily="34" charset="0"/>
            </a:rPr>
            <a:t>El valor de mercado se estima en mas  de 9.1 mil millones de dólares, en América, debajo de EUA Y Brasil</a:t>
          </a:r>
          <a:endParaRPr lang="es-ES" b="1" dirty="0">
            <a:solidFill>
              <a:srgbClr val="006600"/>
            </a:solidFill>
            <a:latin typeface="Century Gothic" pitchFamily="34" charset="0"/>
          </a:endParaRPr>
        </a:p>
      </dgm:t>
    </dgm:pt>
    <dgm:pt modelId="{1BB2BE07-F62F-4B33-86D5-33F4B265A66B}" type="parTrans" cxnId="{7ACE3496-8757-4887-B6B5-3599EFC7D632}">
      <dgm:prSet/>
      <dgm:spPr/>
      <dgm:t>
        <a:bodyPr/>
        <a:lstStyle/>
        <a:p>
          <a:endParaRPr lang="es-ES"/>
        </a:p>
      </dgm:t>
    </dgm:pt>
    <dgm:pt modelId="{7207A69D-40FA-4FE0-8D95-4CAE72A4FA0C}" type="sibTrans" cxnId="{7ACE3496-8757-4887-B6B5-3599EFC7D632}">
      <dgm:prSet/>
      <dgm:spPr/>
      <dgm:t>
        <a:bodyPr/>
        <a:lstStyle/>
        <a:p>
          <a:endParaRPr lang="es-ES"/>
        </a:p>
      </dgm:t>
    </dgm:pt>
    <dgm:pt modelId="{3E5C60D7-72CA-42C0-A18D-70D974D6C48C}">
      <dgm:prSet phldrT="[Texto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b="1" dirty="0" smtClean="0">
              <a:solidFill>
                <a:srgbClr val="006600"/>
              </a:solidFill>
              <a:latin typeface="Century Gothic" pitchFamily="34" charset="0"/>
            </a:rPr>
            <a:t>Las inversiones se utilizan para ampliar capacidad de producción y también la exportación, por lo tanto México es un país muy atractivo en cuanto a inversión.</a:t>
          </a:r>
          <a:endParaRPr lang="es-ES" b="1" dirty="0">
            <a:solidFill>
              <a:srgbClr val="006600"/>
            </a:solidFill>
            <a:latin typeface="Century Gothic" pitchFamily="34" charset="0"/>
          </a:endParaRPr>
        </a:p>
      </dgm:t>
    </dgm:pt>
    <dgm:pt modelId="{E52D49AF-2C44-463B-841C-76D92301A8DB}" type="parTrans" cxnId="{F0681216-87A9-4619-B429-7A6EC9858DB1}">
      <dgm:prSet/>
      <dgm:spPr/>
      <dgm:t>
        <a:bodyPr/>
        <a:lstStyle/>
        <a:p>
          <a:endParaRPr lang="es-ES"/>
        </a:p>
      </dgm:t>
    </dgm:pt>
    <dgm:pt modelId="{3A39671C-6FFE-4ABF-B969-9CE8C76D832D}" type="sibTrans" cxnId="{F0681216-87A9-4619-B429-7A6EC9858DB1}">
      <dgm:prSet/>
      <dgm:spPr/>
      <dgm:t>
        <a:bodyPr/>
        <a:lstStyle/>
        <a:p>
          <a:endParaRPr lang="es-ES"/>
        </a:p>
      </dgm:t>
    </dgm:pt>
    <dgm:pt modelId="{3C869EB2-4FDF-4B90-B354-095B92CE59BA}">
      <dgm:prSet phldrT="[Texto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b="1" dirty="0" smtClean="0">
              <a:solidFill>
                <a:srgbClr val="006600"/>
              </a:solidFill>
              <a:latin typeface="Century Gothic" pitchFamily="34" charset="0"/>
            </a:rPr>
            <a:t>En 2010, el crecimiento cercano al 7.6%, pero para 2011 el crecimiento fue de 5%</a:t>
          </a:r>
          <a:endParaRPr lang="es-ES" b="1" dirty="0">
            <a:solidFill>
              <a:srgbClr val="006600"/>
            </a:solidFill>
            <a:latin typeface="Century Gothic" pitchFamily="34" charset="0"/>
          </a:endParaRPr>
        </a:p>
      </dgm:t>
    </dgm:pt>
    <dgm:pt modelId="{72F1C53F-C642-49B7-BF5A-4CB0E148BC21}" type="parTrans" cxnId="{6BDB6A66-2882-4990-ADB3-18D2ADF01B63}">
      <dgm:prSet/>
      <dgm:spPr/>
      <dgm:t>
        <a:bodyPr/>
        <a:lstStyle/>
        <a:p>
          <a:endParaRPr lang="es-ES"/>
        </a:p>
      </dgm:t>
    </dgm:pt>
    <dgm:pt modelId="{D1ECEC5C-01D4-4644-8F62-036400655ABD}" type="sibTrans" cxnId="{6BDB6A66-2882-4990-ADB3-18D2ADF01B63}">
      <dgm:prSet/>
      <dgm:spPr/>
      <dgm:t>
        <a:bodyPr/>
        <a:lstStyle/>
        <a:p>
          <a:endParaRPr lang="es-ES"/>
        </a:p>
      </dgm:t>
    </dgm:pt>
    <dgm:pt modelId="{59082200-B687-43E1-9FA6-149E4879FFDF}" type="pres">
      <dgm:prSet presAssocID="{700477B2-CFE8-41AF-AEED-6AD0DA5DAD0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DE9F9B8-D275-483C-8A9E-3DF0B83115ED}" type="pres">
      <dgm:prSet presAssocID="{700477B2-CFE8-41AF-AEED-6AD0DA5DAD0F}" presName="matrix" presStyleCnt="0"/>
      <dgm:spPr/>
    </dgm:pt>
    <dgm:pt modelId="{A9C42EC9-0CC4-483E-B104-065CADE8635E}" type="pres">
      <dgm:prSet presAssocID="{700477B2-CFE8-41AF-AEED-6AD0DA5DAD0F}" presName="tile1" presStyleLbl="node1" presStyleIdx="0" presStyleCnt="4"/>
      <dgm:spPr/>
      <dgm:t>
        <a:bodyPr/>
        <a:lstStyle/>
        <a:p>
          <a:endParaRPr lang="es-ES"/>
        </a:p>
      </dgm:t>
    </dgm:pt>
    <dgm:pt modelId="{A76A8B9F-3A84-4AF4-BB38-BE14BB5A1911}" type="pres">
      <dgm:prSet presAssocID="{700477B2-CFE8-41AF-AEED-6AD0DA5DAD0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C593E6-2633-47D2-B7F9-6646B11154D4}" type="pres">
      <dgm:prSet presAssocID="{700477B2-CFE8-41AF-AEED-6AD0DA5DAD0F}" presName="tile2" presStyleLbl="node1" presStyleIdx="1" presStyleCnt="4"/>
      <dgm:spPr/>
      <dgm:t>
        <a:bodyPr/>
        <a:lstStyle/>
        <a:p>
          <a:endParaRPr lang="es-ES"/>
        </a:p>
      </dgm:t>
    </dgm:pt>
    <dgm:pt modelId="{E22349BF-1B67-4BC9-A728-2FEA98A21067}" type="pres">
      <dgm:prSet presAssocID="{700477B2-CFE8-41AF-AEED-6AD0DA5DAD0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21382D-5C1B-4489-A485-50D275D9DA86}" type="pres">
      <dgm:prSet presAssocID="{700477B2-CFE8-41AF-AEED-6AD0DA5DAD0F}" presName="tile3" presStyleLbl="node1" presStyleIdx="2" presStyleCnt="4"/>
      <dgm:spPr/>
      <dgm:t>
        <a:bodyPr/>
        <a:lstStyle/>
        <a:p>
          <a:endParaRPr lang="es-ES"/>
        </a:p>
      </dgm:t>
    </dgm:pt>
    <dgm:pt modelId="{73786089-845F-4F99-9C4B-A91089E5CE87}" type="pres">
      <dgm:prSet presAssocID="{700477B2-CFE8-41AF-AEED-6AD0DA5DAD0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0E0F15-F598-4C04-8B0D-721E2E250D54}" type="pres">
      <dgm:prSet presAssocID="{700477B2-CFE8-41AF-AEED-6AD0DA5DAD0F}" presName="tile4" presStyleLbl="node1" presStyleIdx="3" presStyleCnt="4"/>
      <dgm:spPr/>
      <dgm:t>
        <a:bodyPr/>
        <a:lstStyle/>
        <a:p>
          <a:endParaRPr lang="es-ES"/>
        </a:p>
      </dgm:t>
    </dgm:pt>
    <dgm:pt modelId="{DB6720C5-2103-491B-B749-2AC51264CF54}" type="pres">
      <dgm:prSet presAssocID="{700477B2-CFE8-41AF-AEED-6AD0DA5DAD0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99B455-7D58-4469-B956-D69E5D97C118}" type="pres">
      <dgm:prSet presAssocID="{700477B2-CFE8-41AF-AEED-6AD0DA5DAD0F}" presName="centerTile" presStyleLbl="fgShp" presStyleIdx="0" presStyleCnt="1" custLinFactNeighborX="2174" custLinFactNeighborY="21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2F41462C-125B-47A0-A411-0735FED99B78}" type="presOf" srcId="{3C869EB2-4FDF-4B90-B354-095B92CE59BA}" destId="{DB6720C5-2103-491B-B749-2AC51264CF54}" srcOrd="1" destOrd="0" presId="urn:microsoft.com/office/officeart/2005/8/layout/matrix1"/>
    <dgm:cxn modelId="{6BDB6A66-2882-4990-ADB3-18D2ADF01B63}" srcId="{24CA720E-5496-4339-8039-07A27C7D1844}" destId="{3C869EB2-4FDF-4B90-B354-095B92CE59BA}" srcOrd="3" destOrd="0" parTransId="{72F1C53F-C642-49B7-BF5A-4CB0E148BC21}" sibTransId="{D1ECEC5C-01D4-4644-8F62-036400655ABD}"/>
    <dgm:cxn modelId="{F0681216-87A9-4619-B429-7A6EC9858DB1}" srcId="{24CA720E-5496-4339-8039-07A27C7D1844}" destId="{3E5C60D7-72CA-42C0-A18D-70D974D6C48C}" srcOrd="2" destOrd="0" parTransId="{E52D49AF-2C44-463B-841C-76D92301A8DB}" sibTransId="{3A39671C-6FFE-4ABF-B969-9CE8C76D832D}"/>
    <dgm:cxn modelId="{EB007D56-D2B8-438C-B86E-9992D4776A36}" srcId="{700477B2-CFE8-41AF-AEED-6AD0DA5DAD0F}" destId="{24CA720E-5496-4339-8039-07A27C7D1844}" srcOrd="0" destOrd="0" parTransId="{E7DB4050-4D2E-4ECE-9EC9-D316965F8EEA}" sibTransId="{80E585C2-2652-4D64-83BB-E696ADBDBC76}"/>
    <dgm:cxn modelId="{3356E760-75E9-423D-B441-B14A1A5DA9AF}" type="presOf" srcId="{24CA720E-5496-4339-8039-07A27C7D1844}" destId="{7599B455-7D58-4469-B956-D69E5D97C118}" srcOrd="0" destOrd="0" presId="urn:microsoft.com/office/officeart/2005/8/layout/matrix1"/>
    <dgm:cxn modelId="{7ACE3496-8757-4887-B6B5-3599EFC7D632}" srcId="{24CA720E-5496-4339-8039-07A27C7D1844}" destId="{40BE9385-6FB4-4C44-880E-4D8E77E3DB6F}" srcOrd="1" destOrd="0" parTransId="{1BB2BE07-F62F-4B33-86D5-33F4B265A66B}" sibTransId="{7207A69D-40FA-4FE0-8D95-4CAE72A4FA0C}"/>
    <dgm:cxn modelId="{7C193624-A490-4C6E-8A9C-D0D5E77E60FB}" type="presOf" srcId="{40BE9385-6FB4-4C44-880E-4D8E77E3DB6F}" destId="{86C593E6-2633-47D2-B7F9-6646B11154D4}" srcOrd="0" destOrd="0" presId="urn:microsoft.com/office/officeart/2005/8/layout/matrix1"/>
    <dgm:cxn modelId="{25841FB9-C033-4403-9733-38BC87866436}" type="presOf" srcId="{3C869EB2-4FDF-4B90-B354-095B92CE59BA}" destId="{860E0F15-F598-4C04-8B0D-721E2E250D54}" srcOrd="0" destOrd="0" presId="urn:microsoft.com/office/officeart/2005/8/layout/matrix1"/>
    <dgm:cxn modelId="{08AE0389-C60D-4CB9-95BF-7D358025A4AC}" srcId="{24CA720E-5496-4339-8039-07A27C7D1844}" destId="{44B1673B-EFB6-4584-83DF-70888A7A1138}" srcOrd="0" destOrd="0" parTransId="{9AD2B36A-7AC4-4603-848D-C24F5CBDB82A}" sibTransId="{422ED505-8666-4C41-AA1E-121CA81EBE72}"/>
    <dgm:cxn modelId="{1BC8327F-D8E2-4569-8FE6-FBE51285D2F9}" type="presOf" srcId="{3E5C60D7-72CA-42C0-A18D-70D974D6C48C}" destId="{5921382D-5C1B-4489-A485-50D275D9DA86}" srcOrd="0" destOrd="0" presId="urn:microsoft.com/office/officeart/2005/8/layout/matrix1"/>
    <dgm:cxn modelId="{C7A9478F-027D-47F3-BD49-74ECE089E543}" type="presOf" srcId="{44B1673B-EFB6-4584-83DF-70888A7A1138}" destId="{A9C42EC9-0CC4-483E-B104-065CADE8635E}" srcOrd="0" destOrd="0" presId="urn:microsoft.com/office/officeart/2005/8/layout/matrix1"/>
    <dgm:cxn modelId="{FA022629-B8B7-48CA-BB97-DFD624D4208B}" type="presOf" srcId="{44B1673B-EFB6-4584-83DF-70888A7A1138}" destId="{A76A8B9F-3A84-4AF4-BB38-BE14BB5A1911}" srcOrd="1" destOrd="0" presId="urn:microsoft.com/office/officeart/2005/8/layout/matrix1"/>
    <dgm:cxn modelId="{AD16DEB4-D6BF-4E6F-9F2F-A031F96248AA}" type="presOf" srcId="{700477B2-CFE8-41AF-AEED-6AD0DA5DAD0F}" destId="{59082200-B687-43E1-9FA6-149E4879FFDF}" srcOrd="0" destOrd="0" presId="urn:microsoft.com/office/officeart/2005/8/layout/matrix1"/>
    <dgm:cxn modelId="{A5D53C5E-9D12-4D2C-8F90-942A4DFF42DF}" type="presOf" srcId="{3E5C60D7-72CA-42C0-A18D-70D974D6C48C}" destId="{73786089-845F-4F99-9C4B-A91089E5CE87}" srcOrd="1" destOrd="0" presId="urn:microsoft.com/office/officeart/2005/8/layout/matrix1"/>
    <dgm:cxn modelId="{86D54E2C-3DA9-4F2E-BB11-71FB4325E872}" type="presOf" srcId="{40BE9385-6FB4-4C44-880E-4D8E77E3DB6F}" destId="{E22349BF-1B67-4BC9-A728-2FEA98A21067}" srcOrd="1" destOrd="0" presId="urn:microsoft.com/office/officeart/2005/8/layout/matrix1"/>
    <dgm:cxn modelId="{E24B3F94-4487-4843-87D4-B540EC99EA28}" type="presParOf" srcId="{59082200-B687-43E1-9FA6-149E4879FFDF}" destId="{3DE9F9B8-D275-483C-8A9E-3DF0B83115ED}" srcOrd="0" destOrd="0" presId="urn:microsoft.com/office/officeart/2005/8/layout/matrix1"/>
    <dgm:cxn modelId="{58F586EA-D1F2-47D8-8420-0DB2B8D9B810}" type="presParOf" srcId="{3DE9F9B8-D275-483C-8A9E-3DF0B83115ED}" destId="{A9C42EC9-0CC4-483E-B104-065CADE8635E}" srcOrd="0" destOrd="0" presId="urn:microsoft.com/office/officeart/2005/8/layout/matrix1"/>
    <dgm:cxn modelId="{0D0D8B44-C40A-4266-BE97-7E31ABFFC7F2}" type="presParOf" srcId="{3DE9F9B8-D275-483C-8A9E-3DF0B83115ED}" destId="{A76A8B9F-3A84-4AF4-BB38-BE14BB5A1911}" srcOrd="1" destOrd="0" presId="urn:microsoft.com/office/officeart/2005/8/layout/matrix1"/>
    <dgm:cxn modelId="{46A202AC-91E1-4101-8296-806FE6028A19}" type="presParOf" srcId="{3DE9F9B8-D275-483C-8A9E-3DF0B83115ED}" destId="{86C593E6-2633-47D2-B7F9-6646B11154D4}" srcOrd="2" destOrd="0" presId="urn:microsoft.com/office/officeart/2005/8/layout/matrix1"/>
    <dgm:cxn modelId="{BB336F5A-F03F-4A07-A4F7-670563C74903}" type="presParOf" srcId="{3DE9F9B8-D275-483C-8A9E-3DF0B83115ED}" destId="{E22349BF-1B67-4BC9-A728-2FEA98A21067}" srcOrd="3" destOrd="0" presId="urn:microsoft.com/office/officeart/2005/8/layout/matrix1"/>
    <dgm:cxn modelId="{17D20604-3B09-41A1-9352-A4527CC170BA}" type="presParOf" srcId="{3DE9F9B8-D275-483C-8A9E-3DF0B83115ED}" destId="{5921382D-5C1B-4489-A485-50D275D9DA86}" srcOrd="4" destOrd="0" presId="urn:microsoft.com/office/officeart/2005/8/layout/matrix1"/>
    <dgm:cxn modelId="{4584D36B-258C-4D03-A786-28690BC3E018}" type="presParOf" srcId="{3DE9F9B8-D275-483C-8A9E-3DF0B83115ED}" destId="{73786089-845F-4F99-9C4B-A91089E5CE87}" srcOrd="5" destOrd="0" presId="urn:microsoft.com/office/officeart/2005/8/layout/matrix1"/>
    <dgm:cxn modelId="{35943AA6-F590-49F2-BFD3-EB7C926BD887}" type="presParOf" srcId="{3DE9F9B8-D275-483C-8A9E-3DF0B83115ED}" destId="{860E0F15-F598-4C04-8B0D-721E2E250D54}" srcOrd="6" destOrd="0" presId="urn:microsoft.com/office/officeart/2005/8/layout/matrix1"/>
    <dgm:cxn modelId="{FB8DEE2B-757B-40B6-9BC4-A418F3D74DD2}" type="presParOf" srcId="{3DE9F9B8-D275-483C-8A9E-3DF0B83115ED}" destId="{DB6720C5-2103-491B-B749-2AC51264CF54}" srcOrd="7" destOrd="0" presId="urn:microsoft.com/office/officeart/2005/8/layout/matrix1"/>
    <dgm:cxn modelId="{256A2A2B-6887-4F4A-832A-D55E9504ECF4}" type="presParOf" srcId="{59082200-B687-43E1-9FA6-149E4879FFDF}" destId="{7599B455-7D58-4469-B956-D69E5D97C11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C42EC9-0CC4-483E-B104-065CADE8635E}">
      <dsp:nvSpPr>
        <dsp:cNvPr id="0" name=""/>
        <dsp:cNvSpPr/>
      </dsp:nvSpPr>
      <dsp:spPr>
        <a:xfrm rot="16200000">
          <a:off x="792087" y="-792087"/>
          <a:ext cx="2556283" cy="4140459"/>
        </a:xfrm>
        <a:prstGeom prst="round1Rect">
          <a:avLst/>
        </a:prstGeom>
        <a:solidFill>
          <a:schemeClr val="bg2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6600"/>
              </a:solidFill>
              <a:latin typeface="Century Gothic" pitchFamily="34" charset="0"/>
            </a:rPr>
            <a:t>Esta industria representa el .9% del PIB Nacional y el 5% del PIB industrial</a:t>
          </a:r>
          <a:endParaRPr lang="es-ES" sz="1900" b="1" kern="1200" dirty="0">
            <a:solidFill>
              <a:srgbClr val="006600"/>
            </a:solidFill>
            <a:latin typeface="Century Gothic" pitchFamily="34" charset="0"/>
          </a:endParaRPr>
        </a:p>
      </dsp:txBody>
      <dsp:txXfrm rot="16200000">
        <a:off x="1111623" y="-1111623"/>
        <a:ext cx="1917213" cy="4140459"/>
      </dsp:txXfrm>
    </dsp:sp>
    <dsp:sp modelId="{86C593E6-2633-47D2-B7F9-6646B11154D4}">
      <dsp:nvSpPr>
        <dsp:cNvPr id="0" name=""/>
        <dsp:cNvSpPr/>
      </dsp:nvSpPr>
      <dsp:spPr>
        <a:xfrm>
          <a:off x="4140459" y="0"/>
          <a:ext cx="4140459" cy="2556283"/>
        </a:xfrm>
        <a:prstGeom prst="round1Rect">
          <a:avLst/>
        </a:prstGeom>
        <a:solidFill>
          <a:schemeClr val="bg2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6600"/>
              </a:solidFill>
              <a:latin typeface="Century Gothic" pitchFamily="34" charset="0"/>
            </a:rPr>
            <a:t>El valor de mercado se estima en mas  de 9.1 mil millones de dólares, en América, debajo de EUA Y Brasil</a:t>
          </a:r>
          <a:endParaRPr lang="es-ES" sz="1900" b="1" kern="1200" dirty="0">
            <a:solidFill>
              <a:srgbClr val="006600"/>
            </a:solidFill>
            <a:latin typeface="Century Gothic" pitchFamily="34" charset="0"/>
          </a:endParaRPr>
        </a:p>
      </dsp:txBody>
      <dsp:txXfrm>
        <a:off x="4140459" y="0"/>
        <a:ext cx="4140459" cy="1917213"/>
      </dsp:txXfrm>
    </dsp:sp>
    <dsp:sp modelId="{5921382D-5C1B-4489-A485-50D275D9DA86}">
      <dsp:nvSpPr>
        <dsp:cNvPr id="0" name=""/>
        <dsp:cNvSpPr/>
      </dsp:nvSpPr>
      <dsp:spPr>
        <a:xfrm rot="10800000">
          <a:off x="0" y="2556283"/>
          <a:ext cx="4140459" cy="2556283"/>
        </a:xfrm>
        <a:prstGeom prst="round1Rect">
          <a:avLst/>
        </a:prstGeom>
        <a:solidFill>
          <a:schemeClr val="bg2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6600"/>
              </a:solidFill>
              <a:latin typeface="Century Gothic" pitchFamily="34" charset="0"/>
            </a:rPr>
            <a:t>Las inversiones se utilizan para ampliar capacidad de producción y también la exportación, por lo tanto México es un país muy atractivo en cuanto a inversión.</a:t>
          </a:r>
          <a:endParaRPr lang="es-ES" sz="1900" b="1" kern="1200" dirty="0">
            <a:solidFill>
              <a:srgbClr val="006600"/>
            </a:solidFill>
            <a:latin typeface="Century Gothic" pitchFamily="34" charset="0"/>
          </a:endParaRPr>
        </a:p>
      </dsp:txBody>
      <dsp:txXfrm rot="10800000">
        <a:off x="0" y="3195354"/>
        <a:ext cx="4140459" cy="1917213"/>
      </dsp:txXfrm>
    </dsp:sp>
    <dsp:sp modelId="{860E0F15-F598-4C04-8B0D-721E2E250D54}">
      <dsp:nvSpPr>
        <dsp:cNvPr id="0" name=""/>
        <dsp:cNvSpPr/>
      </dsp:nvSpPr>
      <dsp:spPr>
        <a:xfrm rot="5400000">
          <a:off x="4932547" y="1764196"/>
          <a:ext cx="2556283" cy="4140459"/>
        </a:xfrm>
        <a:prstGeom prst="round1Rect">
          <a:avLst/>
        </a:prstGeom>
        <a:solidFill>
          <a:schemeClr val="bg2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6600"/>
              </a:solidFill>
              <a:latin typeface="Century Gothic" pitchFamily="34" charset="0"/>
            </a:rPr>
            <a:t>En 2010, el crecimiento cercano al 7.6%, pero para 2011 el crecimiento fue de 5%</a:t>
          </a:r>
          <a:endParaRPr lang="es-ES" sz="1900" b="1" kern="1200" dirty="0">
            <a:solidFill>
              <a:srgbClr val="006600"/>
            </a:solidFill>
            <a:latin typeface="Century Gothic" pitchFamily="34" charset="0"/>
          </a:endParaRPr>
        </a:p>
      </dsp:txBody>
      <dsp:txXfrm rot="5400000">
        <a:off x="5252082" y="2083731"/>
        <a:ext cx="1917213" cy="4140459"/>
      </dsp:txXfrm>
    </dsp:sp>
    <dsp:sp modelId="{7599B455-7D58-4469-B956-D69E5D97C118}">
      <dsp:nvSpPr>
        <dsp:cNvPr id="0" name=""/>
        <dsp:cNvSpPr/>
      </dsp:nvSpPr>
      <dsp:spPr>
        <a:xfrm>
          <a:off x="2952329" y="1944220"/>
          <a:ext cx="2484275" cy="1278141"/>
        </a:xfrm>
        <a:prstGeom prst="roundRect">
          <a:avLst/>
        </a:prstGeom>
        <a:solidFill>
          <a:schemeClr val="bg2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6600"/>
              </a:solidFill>
              <a:latin typeface="Century Gothic" pitchFamily="34" charset="0"/>
            </a:rPr>
            <a:t>Industria Cosmética</a:t>
          </a:r>
          <a:endParaRPr lang="es-ES" sz="1900" b="1" kern="1200" dirty="0">
            <a:solidFill>
              <a:srgbClr val="006600"/>
            </a:solidFill>
            <a:latin typeface="Century Gothic" pitchFamily="34" charset="0"/>
          </a:endParaRPr>
        </a:p>
      </dsp:txBody>
      <dsp:txXfrm>
        <a:off x="2952329" y="1944220"/>
        <a:ext cx="2484275" cy="1278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0.03148</cdr:y>
    </cdr:from>
    <cdr:to>
      <cdr:x>0.81353</cdr:x>
      <cdr:y>0.19231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0" y="176811"/>
          <a:ext cx="6268133" cy="9033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2000" b="1" dirty="0"/>
            <a:t>Canales de </a:t>
          </a:r>
          <a:r>
            <a:rPr lang="es-ES" sz="2000" b="1" dirty="0" smtClean="0"/>
            <a:t>Distribución </a:t>
          </a:r>
          <a:r>
            <a:rPr lang="es-ES" sz="2000" b="1" dirty="0"/>
            <a:t>del </a:t>
          </a:r>
          <a:r>
            <a:rPr lang="es-ES" sz="2000" b="1" dirty="0" smtClean="0"/>
            <a:t>Sector</a:t>
          </a:r>
        </a:p>
        <a:p xmlns:a="http://schemas.openxmlformats.org/drawingml/2006/main">
          <a:pPr algn="ctr"/>
          <a:r>
            <a:rPr lang="es-ES" sz="2000" b="1" dirty="0" smtClean="0"/>
            <a:t> Cosméticos</a:t>
          </a:r>
          <a:endParaRPr lang="es-ES" sz="2000" b="1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0.1511</cdr:x>
      <cdr:y>0.01116</cdr:y>
    </cdr:from>
    <cdr:to>
      <cdr:x>0.90108</cdr:x>
      <cdr:y>0.11409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781049" y="31678"/>
          <a:ext cx="3876675" cy="2921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0.07308</cdr:x>
      <cdr:y>0.02009</cdr:y>
    </cdr:from>
    <cdr:to>
      <cdr:x>0.99643</cdr:x>
      <cdr:y>0.08482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390524" y="85726"/>
          <a:ext cx="4933951" cy="2762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es-ES" sz="1400">
            <a:latin typeface="Britannic Bold" pitchFamily="34" charset="0"/>
          </a:endParaRPr>
        </a:p>
      </cdr:txBody>
    </cdr:sp>
  </cdr:relSizeAnchor>
  <cdr:relSizeAnchor xmlns:cdr="http://schemas.openxmlformats.org/drawingml/2006/chartDrawing">
    <cdr:from>
      <cdr:x>0.07955</cdr:x>
      <cdr:y>0.02564</cdr:y>
    </cdr:from>
    <cdr:to>
      <cdr:x>0.89267</cdr:x>
      <cdr:y>0.08975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648073" y="143995"/>
          <a:ext cx="6624732" cy="360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2400" dirty="0" smtClean="0">
              <a:latin typeface="+mj-lt"/>
              <a:cs typeface="Arial" pitchFamily="34" charset="0"/>
            </a:rPr>
            <a:t>Personas que invertirían en un cosmético natural </a:t>
          </a:r>
          <a:endParaRPr lang="es-MX" sz="2400" dirty="0">
            <a:latin typeface="+mj-lt"/>
            <a:cs typeface="Arial" pitchFamily="34" charset="0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0.12943</cdr:x>
      <cdr:y>0</cdr:y>
    </cdr:from>
    <cdr:to>
      <cdr:x>0.96456</cdr:x>
      <cdr:y>0.08636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710105" y="0"/>
          <a:ext cx="4581857" cy="239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es-ES" sz="1600">
            <a:latin typeface="Britannic Bold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0.06481</cdr:x>
      <cdr:y>0</cdr:y>
    </cdr:from>
    <cdr:to>
      <cdr:x>0.94972</cdr:x>
      <cdr:y>0.16383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30247" y="0"/>
          <a:ext cx="3143930" cy="4525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s-ES" sz="1200" baseline="0" dirty="0">
              <a:latin typeface="Britannic Bold" pitchFamily="34" charset="0"/>
            </a:rPr>
            <a:t>  </a:t>
          </a:r>
          <a:r>
            <a:rPr lang="es-ES" sz="2400" baseline="0" dirty="0">
              <a:latin typeface="+mj-lt"/>
              <a:cs typeface="Arial" pitchFamily="34" charset="0"/>
            </a:rPr>
            <a:t>Género de los encuestados</a:t>
          </a:r>
          <a:r>
            <a:rPr lang="es-ES" sz="2400" baseline="0" dirty="0">
              <a:latin typeface="+mj-lt"/>
            </a:rPr>
            <a:t> </a:t>
          </a:r>
          <a:endParaRPr lang="es-ES" sz="2400" dirty="0">
            <a:latin typeface="+mj-lt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0.12963</cdr:x>
      <cdr:y>0</cdr:y>
    </cdr:from>
    <cdr:to>
      <cdr:x>0.69811</cdr:x>
      <cdr:y>0.09375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008112" y="0"/>
          <a:ext cx="4420995" cy="5468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2400" dirty="0">
              <a:cs typeface="Arial" pitchFamily="34" charset="0"/>
            </a:rPr>
            <a:t>Edad</a:t>
          </a:r>
          <a:r>
            <a:rPr lang="es-MX" sz="2400" baseline="0" dirty="0">
              <a:cs typeface="Arial" pitchFamily="34" charset="0"/>
            </a:rPr>
            <a:t> de los encuestados</a:t>
          </a:r>
          <a:endParaRPr lang="es-MX" sz="2400" dirty="0">
            <a:cs typeface="Arial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0.24736</cdr:x>
      <cdr:y>0.03448</cdr:y>
    </cdr:from>
    <cdr:to>
      <cdr:x>0.81395</cdr:x>
      <cdr:y>0.09195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114425" y="85725"/>
          <a:ext cx="2552700" cy="142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/>
        </a:p>
      </cdr:txBody>
    </cdr:sp>
  </cdr:relSizeAnchor>
  <cdr:relSizeAnchor xmlns:cdr="http://schemas.openxmlformats.org/drawingml/2006/chartDrawing">
    <cdr:from>
      <cdr:x>0.17677</cdr:x>
      <cdr:y>0</cdr:y>
    </cdr:from>
    <cdr:to>
      <cdr:x>0.78858</cdr:x>
      <cdr:y>0.09962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440160" y="0"/>
          <a:ext cx="4984597" cy="5738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2400" dirty="0" smtClean="0">
              <a:latin typeface="+mj-lt"/>
              <a:cs typeface="Arial" pitchFamily="34" charset="0"/>
            </a:rPr>
            <a:t>Ocupación </a:t>
          </a:r>
          <a:r>
            <a:rPr lang="es-MX" sz="2400" dirty="0">
              <a:latin typeface="+mj-lt"/>
              <a:cs typeface="Arial" pitchFamily="34" charset="0"/>
            </a:rPr>
            <a:t>de los</a:t>
          </a:r>
          <a:r>
            <a:rPr lang="es-MX" sz="2400" baseline="0" dirty="0">
              <a:latin typeface="+mj-lt"/>
              <a:cs typeface="Arial" pitchFamily="34" charset="0"/>
            </a:rPr>
            <a:t> encuestados</a:t>
          </a:r>
          <a:endParaRPr lang="es-MX" sz="2400" dirty="0">
            <a:latin typeface="+mj-lt"/>
            <a:cs typeface="Arial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0.12144</cdr:x>
      <cdr:y>0.03779</cdr:y>
    </cdr:from>
    <cdr:to>
      <cdr:x>0.82577</cdr:x>
      <cdr:y>0.10348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008112" y="216024"/>
          <a:ext cx="5847107" cy="375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2400" dirty="0">
              <a:latin typeface="+mj-lt"/>
              <a:cs typeface="Arial" pitchFamily="34" charset="0"/>
            </a:rPr>
            <a:t>Encuestados</a:t>
          </a:r>
          <a:r>
            <a:rPr lang="es-MX" sz="2400" baseline="0" dirty="0">
              <a:latin typeface="+mj-lt"/>
              <a:cs typeface="Arial" pitchFamily="34" charset="0"/>
            </a:rPr>
            <a:t> que utilizan cosméticos</a:t>
          </a:r>
          <a:endParaRPr lang="es-MX" sz="2400" dirty="0">
            <a:latin typeface="+mj-lt"/>
            <a:cs typeface="Arial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0.25061</cdr:x>
      <cdr:y>0</cdr:y>
    </cdr:from>
    <cdr:to>
      <cdr:x>0.79973</cdr:x>
      <cdr:y>0.09103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295400" y="0"/>
          <a:ext cx="283845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ES" sz="120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0.13657</cdr:x>
      <cdr:y>0</cdr:y>
    </cdr:from>
    <cdr:to>
      <cdr:x>0.84949</cdr:x>
      <cdr:y>0.10559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152129" y="0"/>
          <a:ext cx="6014148" cy="577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1200" dirty="0">
              <a:latin typeface="Arial" pitchFamily="34" charset="0"/>
              <a:cs typeface="Arial" pitchFamily="34" charset="0"/>
            </a:rPr>
            <a:t> </a:t>
          </a:r>
          <a:r>
            <a:rPr lang="es-ES" sz="2400" dirty="0">
              <a:latin typeface="+mj-lt"/>
              <a:cs typeface="Arial" pitchFamily="34" charset="0"/>
            </a:rPr>
            <a:t>Bases</a:t>
          </a:r>
          <a:r>
            <a:rPr lang="es-ES" sz="2400" baseline="0" dirty="0">
              <a:latin typeface="+mj-lt"/>
              <a:cs typeface="Arial" pitchFamily="34" charset="0"/>
            </a:rPr>
            <a:t>  para Comprar un </a:t>
          </a:r>
          <a:r>
            <a:rPr lang="es-ES" sz="2400" baseline="0" dirty="0">
              <a:latin typeface="+mj-lt"/>
              <a:ea typeface="+mn-ea"/>
              <a:cs typeface="Arial" pitchFamily="34" charset="0"/>
            </a:rPr>
            <a:t>C</a:t>
          </a:r>
          <a:r>
            <a:rPr lang="es-ES" sz="2400" dirty="0">
              <a:latin typeface="+mj-lt"/>
              <a:ea typeface="+mn-ea"/>
              <a:cs typeface="Arial" pitchFamily="34" charset="0"/>
            </a:rPr>
            <a:t>osmético </a:t>
          </a:r>
          <a:endParaRPr lang="es-ES" sz="2400" dirty="0">
            <a:latin typeface="+mj-lt"/>
            <a:cs typeface="Arial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0.24138</cdr:x>
      <cdr:y>0.02564</cdr:y>
    </cdr:from>
    <cdr:to>
      <cdr:x>0.89341</cdr:x>
      <cdr:y>0.11511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016224" y="144016"/>
          <a:ext cx="5446360" cy="5025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0.06034</cdr:x>
      <cdr:y>0.03846</cdr:y>
    </cdr:from>
    <cdr:to>
      <cdr:x>0.90517</cdr:x>
      <cdr:y>0.10256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504056" y="216015"/>
          <a:ext cx="7056784" cy="3600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2400" dirty="0" smtClean="0">
              <a:latin typeface="+mj-lt"/>
              <a:cs typeface="Arial" pitchFamily="34" charset="0"/>
            </a:rPr>
            <a:t>Personas que conocen los cosméticos naturales</a:t>
          </a:r>
          <a:endParaRPr lang="es-MX" sz="2400" dirty="0">
            <a:latin typeface="+mj-lt"/>
            <a:cs typeface="Arial" pitchFamily="34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0.08761</cdr:x>
      <cdr:y>0</cdr:y>
    </cdr:from>
    <cdr:to>
      <cdr:x>0.88818</cdr:x>
      <cdr:y>0.10502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720080" y="0"/>
          <a:ext cx="6580099" cy="620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2400" dirty="0">
              <a:latin typeface="+mj-lt"/>
              <a:cs typeface="Arial" pitchFamily="34" charset="0"/>
            </a:rPr>
            <a:t>Personas que han utilizado un </a:t>
          </a:r>
          <a:r>
            <a:rPr lang="es-ES" sz="2400" dirty="0">
              <a:latin typeface="+mj-lt"/>
              <a:ea typeface="+mn-ea"/>
              <a:cs typeface="Arial" pitchFamily="34" charset="0"/>
            </a:rPr>
            <a:t>cosmético  natural</a:t>
          </a:r>
          <a:endParaRPr lang="es-ES" sz="2400" dirty="0">
            <a:latin typeface="+mj-lt"/>
            <a:cs typeface="Arial" pitchFamily="34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0.29221</cdr:x>
      <cdr:y>0</cdr:y>
    </cdr:from>
    <cdr:to>
      <cdr:x>1</cdr:x>
      <cdr:y>0.07598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892025" y="0"/>
          <a:ext cx="4341654" cy="1925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es-MX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title.png"/>
          <p:cNvPicPr>
            <a:picLocks noChangeAspect="1"/>
          </p:cNvPicPr>
          <p:nvPr/>
        </p:nvPicPr>
        <p:blipFill>
          <a:blip r:embed="rId2" cstate="print"/>
          <a:srcRect b="39770"/>
          <a:stretch>
            <a:fillRect/>
          </a:stretch>
        </p:blipFill>
        <p:spPr>
          <a:xfrm>
            <a:off x="377" y="1566826"/>
            <a:ext cx="9143245" cy="2243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4035"/>
            <a:ext cx="7772400" cy="1470025"/>
          </a:xfrm>
        </p:spPr>
        <p:txBody>
          <a:bodyPr anchor="b" anchorCtr="0">
            <a:noAutofit/>
          </a:bodyPr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5257800" cy="1371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288741"/>
            <a:ext cx="1981200" cy="365125"/>
          </a:xfrm>
        </p:spPr>
        <p:txBody>
          <a:bodyPr/>
          <a:lstStyle>
            <a:lvl1pPr algn="r">
              <a:defRPr/>
            </a:lvl1pPr>
          </a:lstStyle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8874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288741"/>
            <a:ext cx="685800" cy="365125"/>
          </a:xfrm>
        </p:spPr>
        <p:txBody>
          <a:bodyPr/>
          <a:lstStyle>
            <a:lvl1pPr>
              <a:defRPr sz="11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0" name="Picture 9" descr="Fresh title.png"/>
          <p:cNvPicPr>
            <a:picLocks noChangeAspect="1"/>
          </p:cNvPicPr>
          <p:nvPr/>
        </p:nvPicPr>
        <p:blipFill>
          <a:blip r:embed="rId2" cstate="print"/>
          <a:srcRect t="33632" b="59388"/>
          <a:stretch>
            <a:fillRect/>
          </a:stretch>
        </p:blipFill>
        <p:spPr>
          <a:xfrm>
            <a:off x="0" y="6598024"/>
            <a:ext cx="9143245" cy="259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600200"/>
            <a:ext cx="17526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257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s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" y="3767583"/>
            <a:ext cx="9143245" cy="309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819400"/>
            <a:ext cx="7772400" cy="18288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353" y="5257800"/>
            <a:ext cx="7772400" cy="68580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Wingdings" pitchFamily="2" charset="2"/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353" y="6553200"/>
            <a:ext cx="1981200" cy="231013"/>
          </a:xfrm>
        </p:spPr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24" y="6553200"/>
            <a:ext cx="2895600" cy="231013"/>
          </a:xfrm>
        </p:spPr>
        <p:txBody>
          <a:bodyPr/>
          <a:lstStyle>
            <a:lvl1pPr algn="ctr"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58953" y="6553200"/>
            <a:ext cx="685800" cy="231013"/>
          </a:xfrm>
        </p:spPr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706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259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094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435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494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494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5435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8848"/>
            <a:ext cx="7223760" cy="86868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73352"/>
            <a:ext cx="7223760" cy="25877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528"/>
            <a:ext cx="7223760" cy="8046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5800"/>
            <a:ext cx="7219950" cy="87153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52500" y="1676400"/>
            <a:ext cx="7219950" cy="2590800"/>
          </a:xfrm>
          <a:ln w="127000">
            <a:solidFill>
              <a:srgbClr val="FFFFFF">
                <a:alpha val="10000"/>
              </a:srgb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338"/>
            <a:ext cx="7223760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sh Mas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4612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500" y="2057401"/>
            <a:ext cx="7239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0" y="6553200"/>
            <a:ext cx="1828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381BF-7E47-4A1F-9084-CFE3B442A352}" type="datetimeFigureOut">
              <a:rPr lang="es-MX" smtClean="0"/>
              <a:pPr/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7100" y="65532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045FD-22C7-41E3-9498-4F03656B3C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solidFill>
            <a:schemeClr val="tx1">
              <a:alpha val="90000"/>
            </a:schemeClr>
          </a:solidFill>
          <a:effectLst>
            <a:innerShdw blurRad="38100">
              <a:schemeClr val="tx1">
                <a:lumMod val="85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"/>
        <a:defRPr sz="2000" b="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Font typeface="Wingdings" pitchFamily="2" charset="2"/>
        <a:buChar char=""/>
        <a:defRPr sz="1800" b="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580112" y="4365104"/>
            <a:ext cx="6400800" cy="1752600"/>
          </a:xfrm>
        </p:spPr>
        <p:txBody>
          <a:bodyPr/>
          <a:lstStyle/>
          <a:p>
            <a:pPr algn="l"/>
            <a:r>
              <a:rPr lang="es-MX" b="1" dirty="0" smtClean="0">
                <a:solidFill>
                  <a:srgbClr val="006600"/>
                </a:solidFill>
              </a:rPr>
              <a:t>Ericka Arguelles </a:t>
            </a:r>
          </a:p>
          <a:p>
            <a:pPr algn="l"/>
            <a:r>
              <a:rPr lang="es-MX" b="1" dirty="0" smtClean="0">
                <a:solidFill>
                  <a:srgbClr val="006600"/>
                </a:solidFill>
              </a:rPr>
              <a:t>Angélica Carrera</a:t>
            </a:r>
          </a:p>
          <a:p>
            <a:pPr algn="l"/>
            <a:r>
              <a:rPr lang="es-MX" b="1" dirty="0" smtClean="0">
                <a:solidFill>
                  <a:srgbClr val="006600"/>
                </a:solidFill>
              </a:rPr>
              <a:t>Brenda Fragoso</a:t>
            </a:r>
            <a:endParaRPr lang="es-MX" b="1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Gby\Pictures\m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3888432" cy="39760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Rectángulo"/>
          <p:cNvSpPr/>
          <p:nvPr/>
        </p:nvSpPr>
        <p:spPr>
          <a:xfrm>
            <a:off x="0" y="620688"/>
            <a:ext cx="88738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Cosméticos naturales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Consecuencias del uso de cosméticos naturales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28800"/>
            <a:ext cx="8291264" cy="1828800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dirty="0" smtClean="0">
                <a:solidFill>
                  <a:srgbClr val="006600"/>
                </a:solidFill>
              </a:rPr>
              <a:t>La ventaja de los  cosméticos naturales es que cuidan la piel dando una apariencia más relajada y suave. </a:t>
            </a:r>
            <a:endParaRPr lang="es-MX" b="1" dirty="0">
              <a:solidFill>
                <a:srgbClr val="006600"/>
              </a:solidFill>
            </a:endParaRPr>
          </a:p>
        </p:txBody>
      </p:sp>
      <p:pic>
        <p:nvPicPr>
          <p:cNvPr id="4" name="3 Imagen" descr="C:\Users\Gby\Pictures\m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98482">
            <a:off x="971600" y="3356992"/>
            <a:ext cx="338437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cosmeticos.name/wp-content/uploads/2008/10/mascarill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68109">
            <a:off x="5412925" y="3164048"/>
            <a:ext cx="2879112" cy="3062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152128"/>
          </a:xfrm>
        </p:spPr>
        <p:txBody>
          <a:bodyPr>
            <a:noAutofit/>
          </a:bodyPr>
          <a:lstStyle/>
          <a:p>
            <a:r>
              <a:rPr lang="es-MX" sz="4000" dirty="0" smtClean="0">
                <a:solidFill>
                  <a:schemeClr val="bg2">
                    <a:lumMod val="75000"/>
                  </a:schemeClr>
                </a:solidFill>
              </a:rPr>
              <a:t>El sector cosmetiquero en México</a:t>
            </a:r>
            <a:endParaRPr lang="es-MX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280919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611560" y="332656"/>
          <a:ext cx="770485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bg2">
                    <a:lumMod val="75000"/>
                  </a:schemeClr>
                </a:solidFill>
              </a:rPr>
              <a:t>La rentabilidad del sector cosmetiquero</a:t>
            </a:r>
            <a:endParaRPr lang="es-MX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059832" y="1340768"/>
            <a:ext cx="5709320" cy="5112568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sz="2400" b="1" dirty="0" smtClean="0">
                <a:solidFill>
                  <a:srgbClr val="006600"/>
                </a:solidFill>
              </a:rPr>
              <a:t>Es un mercado rentable,  sobre todo porque las mujeres destinan mucho dinero a esta industria</a:t>
            </a:r>
          </a:p>
          <a:p>
            <a:r>
              <a:rPr lang="es-MX" sz="2400" b="1" dirty="0" smtClean="0">
                <a:solidFill>
                  <a:srgbClr val="006600"/>
                </a:solidFill>
              </a:rPr>
              <a:t>La cosmética ecológica es la respuesta a la exigencia de una mejor calidad. </a:t>
            </a:r>
          </a:p>
          <a:p>
            <a:r>
              <a:rPr lang="es-MX" sz="2400" b="1" dirty="0" smtClean="0">
                <a:solidFill>
                  <a:srgbClr val="006600"/>
                </a:solidFill>
              </a:rPr>
              <a:t>Actualmente es una es una tendencia que cada año pisa más fuerte, ostentando un crecimiento anual de 20</a:t>
            </a:r>
            <a:r>
              <a:rPr lang="es-MX" b="1" dirty="0" smtClean="0">
                <a:solidFill>
                  <a:srgbClr val="006600"/>
                </a:solidFill>
              </a:rPr>
              <a:t>%.</a:t>
            </a:r>
            <a:endParaRPr lang="es-MX" b="1" dirty="0">
              <a:solidFill>
                <a:srgbClr val="006600"/>
              </a:solidFill>
            </a:endParaRPr>
          </a:p>
        </p:txBody>
      </p:sp>
      <p:pic>
        <p:nvPicPr>
          <p:cNvPr id="12290" name="Picture 2" descr="http://www.vanguardia.com.mx/XStatic/vanguardia/images/espanol/cosmeticos-68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53921">
            <a:off x="412363" y="1642161"/>
            <a:ext cx="2748236" cy="21426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http://www.greenpeoplenews.com/es/wp-content/uploads/2011/01/jabon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2729508" cy="2280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Consumidores de Cosméticos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>
                <a:solidFill>
                  <a:srgbClr val="006600"/>
                </a:solidFill>
              </a:rPr>
              <a:t>La CANIPEC, divide a los consumidores de cosméticos por edad, y predilección a ciertos productos, por ejemplo:</a:t>
            </a:r>
            <a:endParaRPr lang="es-MX" b="1" dirty="0" smtClean="0">
              <a:solidFill>
                <a:srgbClr val="006600"/>
              </a:solidFill>
            </a:endParaRPr>
          </a:p>
          <a:p>
            <a:r>
              <a:rPr lang="es-ES" b="1" dirty="0" smtClean="0">
                <a:solidFill>
                  <a:srgbClr val="006600"/>
                </a:solidFill>
              </a:rPr>
              <a:t>Hombres de 18 a 30 años</a:t>
            </a:r>
            <a:endParaRPr lang="es-MX" b="1" dirty="0" smtClean="0">
              <a:solidFill>
                <a:srgbClr val="006600"/>
              </a:solidFill>
            </a:endParaRPr>
          </a:p>
          <a:p>
            <a:r>
              <a:rPr lang="es-ES" b="1" dirty="0" smtClean="0">
                <a:solidFill>
                  <a:srgbClr val="006600"/>
                </a:solidFill>
              </a:rPr>
              <a:t>Mujeres de 13 a 35 años:</a:t>
            </a:r>
            <a:endParaRPr lang="es-MX" b="1" dirty="0" smtClean="0">
              <a:solidFill>
                <a:srgbClr val="006600"/>
              </a:solidFill>
            </a:endParaRPr>
          </a:p>
          <a:p>
            <a:r>
              <a:rPr lang="es-ES" b="1" dirty="0" smtClean="0">
                <a:solidFill>
                  <a:srgbClr val="006600"/>
                </a:solidFill>
              </a:rPr>
              <a:t>Mujeres de 35 años en adelante:.</a:t>
            </a:r>
            <a:endParaRPr lang="es-MX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400" b="1" dirty="0" smtClean="0">
                <a:solidFill>
                  <a:srgbClr val="006600"/>
                </a:solidFill>
              </a:rPr>
              <a:t>Sin dejar a un lado a los niños.</a:t>
            </a:r>
            <a:endParaRPr lang="es-MX" sz="2400" b="1" dirty="0">
              <a:solidFill>
                <a:srgbClr val="006600"/>
              </a:solidFill>
            </a:endParaRPr>
          </a:p>
        </p:txBody>
      </p:sp>
      <p:pic>
        <p:nvPicPr>
          <p:cNvPr id="4" name="Picture 4" descr="http://1.bp.blogspot.com/-D-JJpESC4IA/Ti8beVVsFUI/AAAAAAAABMs/ke-bs-W2VFo/s1600/comprar+cosmetic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052736"/>
            <a:ext cx="3229908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cdn.revistagq.com/uploads/images/thumbs/201018/como_compran_cosmeticos_los_hombres_9448_320x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5884">
            <a:off x="6445189" y="2949776"/>
            <a:ext cx="1992221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www.signeadg.com.ar/img/pack/Brat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5240991"/>
            <a:ext cx="3258894" cy="16170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Empresas Beneficiadas c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Empresas de Cosméticos Naturales en </a:t>
            </a:r>
            <a:r>
              <a:rPr lang="es-MX" dirty="0" err="1" smtClean="0"/>
              <a:t>Mexico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4" name="Picture 10" descr="http://static3.tiendeo.com/upload_negocio/negocio_413/galeria/1961826_7f88fbe3e0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93907">
            <a:off x="233650" y="776165"/>
            <a:ext cx="4506883" cy="30626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2" descr="http://reydocbici.com/blog/wp-content/uploads/2011/12/pa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2386">
            <a:off x="4990062" y="905708"/>
            <a:ext cx="3500462" cy="26253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4" descr="http://www.ideasparapymes.com/franquicias/logos/aLOGO5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31547">
            <a:off x="1731913" y="3294549"/>
            <a:ext cx="3297549" cy="31343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 descr="C:\Users\Gby\Pictures\m15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 rot="685284">
            <a:off x="5031221" y="3322344"/>
            <a:ext cx="2833092" cy="27395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Investigación de campo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5040560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2400" b="1" dirty="0" smtClean="0">
                <a:solidFill>
                  <a:srgbClr val="006600"/>
                </a:solidFill>
              </a:rPr>
              <a:t>La herramienta utilizada fue la encuesta, en donde el rango de edad de las personas a las que la aplicamos, fue de entre 18 y 50 años.</a:t>
            </a:r>
          </a:p>
          <a:p>
            <a:pPr>
              <a:buNone/>
            </a:pPr>
            <a:endParaRPr lang="es-MX" sz="2400" b="1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s-MX" sz="2400" b="1" dirty="0" smtClean="0">
                <a:solidFill>
                  <a:srgbClr val="006600"/>
                </a:solidFill>
              </a:rPr>
              <a:t>Aplicamos la encuesta en oficinas, donde se encuentra la población de entre 26 y 50 años, y en universidades donde encontramos a la población de entre 18 y 25 años. </a:t>
            </a:r>
            <a:endParaRPr lang="es-MX" sz="2400" b="1" dirty="0">
              <a:solidFill>
                <a:srgbClr val="006600"/>
              </a:solidFill>
            </a:endParaRPr>
          </a:p>
        </p:txBody>
      </p:sp>
      <p:pic>
        <p:nvPicPr>
          <p:cNvPr id="9218" name="Picture 2" descr="http://www.empleare.com/wp-content/uploads/2010/06/Investigacion-de-merc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57773">
            <a:off x="5796136" y="2348880"/>
            <a:ext cx="2857500" cy="2743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16632"/>
            <a:ext cx="7799294" cy="1461247"/>
          </a:xfrm>
        </p:spPr>
        <p:txBody>
          <a:bodyPr/>
          <a:lstStyle/>
          <a:p>
            <a:r>
              <a:rPr lang="es-MX" dirty="0" smtClean="0"/>
              <a:t>Resultados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628800"/>
          <a:ext cx="858964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827584" y="692696"/>
          <a:ext cx="7776864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548680"/>
          <a:ext cx="8147248" cy="5760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99294" cy="1461247"/>
          </a:xfrm>
        </p:spPr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Introducción</a:t>
            </a:r>
            <a:endParaRPr lang="es-MX" sz="4800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57400"/>
            <a:ext cx="5508104" cy="5400600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    </a:t>
            </a:r>
            <a:r>
              <a:rPr lang="es-ES" sz="2400" b="1" dirty="0" smtClean="0">
                <a:solidFill>
                  <a:srgbClr val="006600"/>
                </a:solidFill>
                <a:latin typeface="Century Gothic" pitchFamily="34" charset="0"/>
                <a:cs typeface="Aharoni" pitchFamily="2" charset="-79"/>
              </a:rPr>
              <a:t>El sector cosmetiquero es uno de los mercado más rentables en el mundo,  a pesar de las diversas crisis económicas que se presenten, la población no disminuye el consumo de estos, por consiguiente la industria del cosmético nunca se ha visto afectada</a:t>
            </a:r>
            <a:endParaRPr lang="es-MX" sz="2400" b="1" dirty="0" smtClean="0">
              <a:solidFill>
                <a:srgbClr val="006600"/>
              </a:solidFill>
              <a:latin typeface="Century Gothic" pitchFamily="34" charset="0"/>
              <a:cs typeface="Aharoni" pitchFamily="2" charset="-79"/>
            </a:endParaRPr>
          </a:p>
          <a:p>
            <a:pPr>
              <a:buNone/>
            </a:pPr>
            <a:endParaRPr lang="es-MX" sz="2000" dirty="0">
              <a:solidFill>
                <a:srgbClr val="006600"/>
              </a:solidFill>
            </a:endParaRPr>
          </a:p>
        </p:txBody>
      </p:sp>
      <p:pic>
        <p:nvPicPr>
          <p:cNvPr id="35842" name="Picture 2" descr="http://www.idealdemujer.com/upload/126326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12776"/>
            <a:ext cx="3228975" cy="48387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692696"/>
          <a:ext cx="8301608" cy="5716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288" y="549274"/>
          <a:ext cx="8353176" cy="5904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548680"/>
          <a:ext cx="8291264" cy="5760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692696"/>
          <a:ext cx="8352928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3528" y="476672"/>
          <a:ext cx="8363967" cy="6048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548680"/>
          <a:ext cx="8352928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404664"/>
          <a:ext cx="8219256" cy="5904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404664"/>
          <a:ext cx="8291264" cy="5904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83568" y="476672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</a:rPr>
              <a:t>Marca de  cosmético natural que han utilizado 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92135" cy="1388858"/>
          </a:xfrm>
        </p:spPr>
        <p:txBody>
          <a:bodyPr>
            <a:noAutofit/>
          </a:bodyPr>
          <a:lstStyle/>
          <a:p>
            <a:r>
              <a:rPr lang="es-MX" sz="4400" dirty="0" smtClean="0">
                <a:solidFill>
                  <a:schemeClr val="bg2">
                    <a:lumMod val="75000"/>
                  </a:schemeClr>
                </a:solidFill>
              </a:rPr>
              <a:t>Características que debe cumplir un cosmético natural</a:t>
            </a:r>
            <a:endParaRPr lang="es-MX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43608" y="2132853"/>
          <a:ext cx="6912768" cy="4032449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3410905"/>
                <a:gridCol w="3501863"/>
              </a:tblGrid>
              <a:tr h="595073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i="1" dirty="0">
                          <a:solidFill>
                            <a:srgbClr val="006600"/>
                          </a:solidFill>
                        </a:rPr>
                        <a:t>1° lugar</a:t>
                      </a:r>
                      <a:endParaRPr lang="es-ES" sz="2400" b="1" i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i="1">
                          <a:solidFill>
                            <a:srgbClr val="006600"/>
                          </a:solidFill>
                        </a:rPr>
                        <a:t>Calidad</a:t>
                      </a:r>
                      <a:endParaRPr lang="es-ES" sz="2400" b="1" i="1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2896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i="1" dirty="0">
                          <a:solidFill>
                            <a:srgbClr val="006600"/>
                          </a:solidFill>
                        </a:rPr>
                        <a:t>2° lugar</a:t>
                      </a:r>
                      <a:endParaRPr lang="es-ES" sz="2400" b="1" i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i="1">
                          <a:solidFill>
                            <a:srgbClr val="006600"/>
                          </a:solidFill>
                        </a:rPr>
                        <a:t>Hipoalargenico</a:t>
                      </a:r>
                      <a:endParaRPr lang="es-ES" sz="2400" b="1" i="1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2896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i="1" dirty="0">
                          <a:solidFill>
                            <a:srgbClr val="006600"/>
                          </a:solidFill>
                        </a:rPr>
                        <a:t>3° lugar</a:t>
                      </a:r>
                      <a:endParaRPr lang="es-ES" sz="2400" b="1" i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i="1" dirty="0">
                          <a:solidFill>
                            <a:srgbClr val="006600"/>
                          </a:solidFill>
                        </a:rPr>
                        <a:t>Durabilidad</a:t>
                      </a:r>
                      <a:endParaRPr lang="es-ES" sz="2400" b="1" i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2896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6600"/>
                          </a:solidFill>
                        </a:rPr>
                        <a:t>4° lugar</a:t>
                      </a:r>
                      <a:endParaRPr lang="es-ES" sz="2400" b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6600"/>
                          </a:solidFill>
                        </a:rPr>
                        <a:t>Ingredientes</a:t>
                      </a:r>
                      <a:endParaRPr lang="es-ES" sz="2400" b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2896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>
                          <a:solidFill>
                            <a:srgbClr val="006600"/>
                          </a:solidFill>
                        </a:rPr>
                        <a:t>5° lugar</a:t>
                      </a:r>
                      <a:endParaRPr lang="es-ES" sz="2400" b="1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6600"/>
                          </a:solidFill>
                        </a:rPr>
                        <a:t>Diseño</a:t>
                      </a:r>
                      <a:endParaRPr lang="es-ES" sz="2400" b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2896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>
                          <a:solidFill>
                            <a:srgbClr val="006600"/>
                          </a:solidFill>
                        </a:rPr>
                        <a:t>6° lugar</a:t>
                      </a:r>
                      <a:endParaRPr lang="es-ES" sz="2400" b="1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6600"/>
                          </a:solidFill>
                        </a:rPr>
                        <a:t>Precio</a:t>
                      </a:r>
                      <a:endParaRPr lang="es-ES" sz="2400" b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2896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>
                          <a:solidFill>
                            <a:srgbClr val="006600"/>
                          </a:solidFill>
                        </a:rPr>
                        <a:t>7° lugar</a:t>
                      </a:r>
                      <a:endParaRPr lang="es-ES" sz="2400" b="1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6600"/>
                          </a:solidFill>
                        </a:rPr>
                        <a:t>Marca</a:t>
                      </a:r>
                      <a:endParaRPr lang="es-ES" sz="2400" b="1" dirty="0">
                        <a:solidFill>
                          <a:srgbClr val="0066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692696"/>
          <a:ext cx="8147248" cy="561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6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51520" y="764704"/>
          <a:ext cx="8640960" cy="59436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880320"/>
                <a:gridCol w="2880320"/>
                <a:gridCol w="2880320"/>
              </a:tblGrid>
              <a:tr h="409455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Pregunta</a:t>
                      </a:r>
                      <a:endParaRPr lang="es-ES" sz="1000" dirty="0"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Objetivos</a:t>
                      </a:r>
                      <a:endParaRPr lang="es-ES" sz="1000" dirty="0"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Hipótesis</a:t>
                      </a:r>
                      <a:endParaRPr lang="es-ES" sz="1000" dirty="0"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</a:tr>
              <a:tr h="1719710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¿Los cosméticos naturales difieren de los convencionales en cuanto a su elaboración?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Comparar diferencias entre los cosméticos naturales y convencionales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Considerando los ingredientes en su elaboración, los cosméticos naturales son menos dañinos que los convencionales.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</a:tr>
              <a:tr h="1719710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¿Cuál es el factor que determina el nivel de consumo de los cosméticos naturales en las personas de entre 18 y </a:t>
                      </a:r>
                      <a:r>
                        <a:rPr lang="es-ES" sz="1200" dirty="0" smtClean="0">
                          <a:effectLst/>
                        </a:rPr>
                        <a:t>50 </a:t>
                      </a:r>
                      <a:r>
                        <a:rPr lang="es-ES" sz="1200" dirty="0">
                          <a:effectLst/>
                        </a:rPr>
                        <a:t>años?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Analizar el consumo de cosméticos naturales y convencionales en las personas de entre 18 y 30 años.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El precio es un punto clave,  que determina el consumo de los cosméticos convencionales en cuanto a los naturales.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</a:tr>
              <a:tr h="1474037"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¿Qué aspectos toman en cuenta los consumidores de entre 18 y </a:t>
                      </a:r>
                      <a:r>
                        <a:rPr lang="es-ES" sz="1200" dirty="0" smtClean="0">
                          <a:effectLst/>
                        </a:rPr>
                        <a:t>50 </a:t>
                      </a:r>
                      <a:r>
                        <a:rPr lang="es-ES" sz="1200" dirty="0">
                          <a:effectLst/>
                        </a:rPr>
                        <a:t>años a la hora adquirir un cosmético?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Determinar que tanto interviene la presentación de un cosmético en su consumo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1800" marR="4679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</a:endParaRPr>
                    </a:p>
                    <a:p>
                      <a:pPr marL="431800" marR="4679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La imagen de un cosmético influye en el consumo de este.</a:t>
                      </a:r>
                      <a:endParaRPr lang="es-ES" sz="1200" b="1" dirty="0">
                        <a:solidFill>
                          <a:schemeClr val="tx2"/>
                        </a:solidFill>
                        <a:effectLst/>
                        <a:latin typeface="Gisha" pitchFamily="34" charset="-79"/>
                        <a:ea typeface="Calibri"/>
                        <a:cs typeface="Gisha" pitchFamily="34" charset="-79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14 Título"/>
          <p:cNvSpPr txBox="1">
            <a:spLocks/>
          </p:cNvSpPr>
          <p:nvPr/>
        </p:nvSpPr>
        <p:spPr>
          <a:xfrm>
            <a:off x="0" y="116632"/>
            <a:ext cx="9144000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b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Century Gothic" pitchFamily="34" charset="0"/>
                <a:ea typeface="+mj-ea"/>
                <a:cs typeface="Gisha" pitchFamily="34" charset="-79"/>
              </a:rPr>
              <a:t>PROBLEMA: Características que deben cumplir los cosméticos naturales, para lograr una mayor demanda en los consumidores de entre 18 y 50 años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/>
            </a:r>
            <a:b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>
                <a:innerShdw blurRad="38100">
                  <a:schemeClr val="tx1">
                    <a:lumMod val="85000"/>
                  </a:schemeClr>
                </a:innerShdw>
              </a:effectLst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291264" cy="5832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835696" y="457218"/>
            <a:ext cx="5616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Gasto aproximado en un cosmético natural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>
                <a:solidFill>
                  <a:schemeClr val="bg2">
                    <a:lumMod val="75000"/>
                  </a:schemeClr>
                </a:solidFill>
              </a:rPr>
              <a:t>Lugar de preferencia para adquirir un cosmético natural </a:t>
            </a:r>
            <a:endParaRPr lang="es-MX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844824"/>
            <a:ext cx="4555604" cy="4467943"/>
          </a:xfrm>
        </p:spPr>
        <p:txBody>
          <a:bodyPr/>
          <a:lstStyle/>
          <a:p>
            <a:r>
              <a:rPr lang="es-MX" b="1" dirty="0" smtClean="0">
                <a:solidFill>
                  <a:srgbClr val="006600"/>
                </a:solidFill>
              </a:rPr>
              <a:t>1° </a:t>
            </a:r>
            <a:r>
              <a:rPr lang="es-MX" b="1" dirty="0" smtClean="0">
                <a:solidFill>
                  <a:srgbClr val="006600"/>
                </a:solidFill>
                <a:sym typeface="Wingdings" pitchFamily="2" charset="2"/>
              </a:rPr>
              <a:t></a:t>
            </a:r>
            <a:r>
              <a:rPr lang="es-MX" b="1" dirty="0" smtClean="0">
                <a:solidFill>
                  <a:srgbClr val="006600"/>
                </a:solidFill>
              </a:rPr>
              <a:t>Tienda de autoservicio</a:t>
            </a:r>
          </a:p>
          <a:p>
            <a:endParaRPr lang="es-MX" b="1" dirty="0" smtClean="0">
              <a:solidFill>
                <a:srgbClr val="006600"/>
              </a:solidFill>
            </a:endParaRPr>
          </a:p>
          <a:p>
            <a:r>
              <a:rPr lang="es-MX" b="1" dirty="0" smtClean="0">
                <a:solidFill>
                  <a:srgbClr val="006600"/>
                </a:solidFill>
              </a:rPr>
              <a:t>2°  </a:t>
            </a:r>
            <a:r>
              <a:rPr lang="es-MX" b="1" dirty="0" smtClean="0">
                <a:solidFill>
                  <a:srgbClr val="006600"/>
                </a:solidFill>
                <a:sym typeface="Wingdings" pitchFamily="2" charset="2"/>
              </a:rPr>
              <a:t></a:t>
            </a:r>
            <a:r>
              <a:rPr lang="es-MX" b="1" dirty="0" smtClean="0">
                <a:solidFill>
                  <a:srgbClr val="006600"/>
                </a:solidFill>
              </a:rPr>
              <a:t>Tienda especializada</a:t>
            </a:r>
          </a:p>
          <a:p>
            <a:endParaRPr lang="es-MX" b="1" dirty="0" smtClean="0">
              <a:solidFill>
                <a:srgbClr val="006600"/>
              </a:solidFill>
            </a:endParaRPr>
          </a:p>
          <a:p>
            <a:r>
              <a:rPr lang="es-MX" b="1" dirty="0" smtClean="0">
                <a:solidFill>
                  <a:srgbClr val="006600"/>
                </a:solidFill>
              </a:rPr>
              <a:t>3° </a:t>
            </a:r>
            <a:r>
              <a:rPr lang="es-MX" b="1" dirty="0" smtClean="0">
                <a:solidFill>
                  <a:srgbClr val="006600"/>
                </a:solidFill>
                <a:sym typeface="Wingdings" pitchFamily="2" charset="2"/>
              </a:rPr>
              <a:t></a:t>
            </a:r>
            <a:r>
              <a:rPr lang="es-MX" b="1" dirty="0" smtClean="0">
                <a:solidFill>
                  <a:srgbClr val="006600"/>
                </a:solidFill>
              </a:rPr>
              <a:t>Catálogo</a:t>
            </a:r>
          </a:p>
          <a:p>
            <a:endParaRPr lang="es-MX" b="1" dirty="0" smtClean="0">
              <a:solidFill>
                <a:srgbClr val="006600"/>
              </a:solidFill>
            </a:endParaRPr>
          </a:p>
          <a:p>
            <a:r>
              <a:rPr lang="es-MX" b="1" dirty="0" smtClean="0">
                <a:solidFill>
                  <a:srgbClr val="006600"/>
                </a:solidFill>
              </a:rPr>
              <a:t>4° </a:t>
            </a:r>
            <a:r>
              <a:rPr lang="es-MX" b="1" dirty="0" smtClean="0">
                <a:solidFill>
                  <a:srgbClr val="006600"/>
                </a:solidFill>
                <a:sym typeface="Wingdings" pitchFamily="2" charset="2"/>
              </a:rPr>
              <a:t></a:t>
            </a:r>
            <a:r>
              <a:rPr lang="es-MX" b="1" dirty="0" smtClean="0">
                <a:solidFill>
                  <a:srgbClr val="006600"/>
                </a:solidFill>
              </a:rPr>
              <a:t>Vía Internet</a:t>
            </a:r>
          </a:p>
          <a:p>
            <a:endParaRPr lang="es-MX" dirty="0"/>
          </a:p>
        </p:txBody>
      </p:sp>
      <p:pic>
        <p:nvPicPr>
          <p:cNvPr id="7170" name="Picture 2" descr="http://farmaciacalderon.com/sitio/imagenes/slideshows/30_perfume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060848"/>
            <a:ext cx="4332539" cy="265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-171400"/>
            <a:ext cx="7799294" cy="1461247"/>
          </a:xfrm>
        </p:spPr>
        <p:txBody>
          <a:bodyPr/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Conclusiones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31840" y="1196752"/>
            <a:ext cx="5112568" cy="4536504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sz="2400" b="1" dirty="0" smtClean="0">
                <a:solidFill>
                  <a:srgbClr val="006600"/>
                </a:solidFill>
              </a:rPr>
              <a:t>La cosmética natural se encuentra en total desventaja ante la cosmética convencional.</a:t>
            </a:r>
          </a:p>
          <a:p>
            <a:pPr>
              <a:buNone/>
            </a:pPr>
            <a:endParaRPr lang="es-ES" sz="2400" b="1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La cosmética natural es relativamente nueva debido al tema del cuidado al medio ambiente</a:t>
            </a:r>
            <a:endParaRPr lang="es-MX" sz="2400" b="1" dirty="0">
              <a:solidFill>
                <a:srgbClr val="006600"/>
              </a:solidFill>
            </a:endParaRPr>
          </a:p>
        </p:txBody>
      </p:sp>
      <p:pic>
        <p:nvPicPr>
          <p:cNvPr id="6146" name="Picture 2" descr="http://www.concienciaeco.com/wp-content/uploads/2011/05/organiccosma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28194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03848" y="332656"/>
            <a:ext cx="5482952" cy="6264696"/>
          </a:xfrm>
        </p:spPr>
        <p:txBody>
          <a:bodyPr/>
          <a:lstStyle/>
          <a:p>
            <a:endParaRPr lang="es-ES" sz="2400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Enfocarse ampliamente en las mujeres, sector que consume mayor cantidad de estos productos.</a:t>
            </a:r>
          </a:p>
          <a:p>
            <a:endParaRPr lang="es-ES" sz="2400" b="1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Ampliar el mercado orientado al genero masculino</a:t>
            </a:r>
          </a:p>
          <a:p>
            <a:endParaRPr lang="es-ES" sz="2400" b="1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Voltear a ver el sector de las personas de entre 40 y 50 años, quienes en su mayoría usan alguno producto.</a:t>
            </a:r>
          </a:p>
          <a:p>
            <a:endParaRPr lang="es-MX" dirty="0">
              <a:solidFill>
                <a:srgbClr val="006600"/>
              </a:solidFill>
            </a:endParaRPr>
          </a:p>
        </p:txBody>
      </p:sp>
      <p:pic>
        <p:nvPicPr>
          <p:cNvPr id="5122" name="Picture 2" descr="http://compra-ventas-bsas.com.ar/wp-content/plugins/wp-o-matic/cache/c313d_metrosexu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4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www.soyentrepreneur.com/assets/images/oportunidaNegocio/productos_belleza_0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3048000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976704"/>
          </a:xfrm>
        </p:spPr>
        <p:txBody>
          <a:bodyPr>
            <a:normAutofit lnSpcReduction="10000"/>
          </a:bodyPr>
          <a:lstStyle/>
          <a:p>
            <a:pPr lvl="0"/>
            <a:endParaRPr lang="es-ES" sz="2400" dirty="0" smtClean="0"/>
          </a:p>
          <a:p>
            <a:pPr lvl="0"/>
            <a:r>
              <a:rPr lang="es-ES" sz="2400" b="1" dirty="0" smtClean="0">
                <a:solidFill>
                  <a:srgbClr val="006600"/>
                </a:solidFill>
              </a:rPr>
              <a:t>El gasto promedio en cosméticos convencionales es de 0 a 250 pesos, buscando que cumpla con las siguientes características: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Calidad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Precio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Marca  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La calidad es lo que el consumidor toma en consideración al momento de comprar un cosmético.</a:t>
            </a:r>
          </a:p>
          <a:p>
            <a:r>
              <a:rPr lang="es-ES" sz="2400" b="1" dirty="0" smtClean="0">
                <a:solidFill>
                  <a:srgbClr val="006600"/>
                </a:solidFill>
              </a:rPr>
              <a:t>El 78% de los encuestados dicen conocer los cosméticos naturales, pero sólo el 43 % los han utilizado al menos en una ocasión</a:t>
            </a:r>
          </a:p>
          <a:p>
            <a:endParaRPr lang="es-MX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976704"/>
          </a:xfrm>
        </p:spPr>
        <p:txBody>
          <a:bodyPr>
            <a:normAutofit fontScale="92500" lnSpcReduction="20000"/>
          </a:bodyPr>
          <a:lstStyle/>
          <a:p>
            <a:r>
              <a:rPr lang="es-ES" sz="2400" b="1" dirty="0" smtClean="0">
                <a:solidFill>
                  <a:srgbClr val="006600"/>
                </a:solidFill>
              </a:rPr>
              <a:t>El 89% de los encuestados  si utilizarían y sí invertiría una cantidad aproximada de 0 a 300 pesos en productos naturales.</a:t>
            </a:r>
          </a:p>
          <a:p>
            <a:endParaRPr lang="es-ES" sz="2400" b="1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Los cosméticos deben de cumplir las siguientes características: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i="1" dirty="0" smtClean="0">
                <a:solidFill>
                  <a:srgbClr val="006600"/>
                </a:solidFill>
              </a:rPr>
              <a:t>Calidad</a:t>
            </a:r>
            <a:endParaRPr lang="es-MX" sz="2400" b="1" i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i="1" dirty="0" smtClean="0">
                <a:solidFill>
                  <a:srgbClr val="006600"/>
                </a:solidFill>
              </a:rPr>
              <a:t>Hipoalargenico</a:t>
            </a:r>
            <a:endParaRPr lang="es-MX" sz="2400" b="1" i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i="1" dirty="0" smtClean="0">
                <a:solidFill>
                  <a:srgbClr val="006600"/>
                </a:solidFill>
              </a:rPr>
              <a:t>Durabilidad</a:t>
            </a:r>
            <a:endParaRPr lang="es-MX" sz="2400" b="1" i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Ingredientes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Diseño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Precio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pPr lvl="0">
              <a:buNone/>
            </a:pPr>
            <a:r>
              <a:rPr lang="es-ES" sz="2400" b="1" dirty="0" smtClean="0">
                <a:solidFill>
                  <a:srgbClr val="006600"/>
                </a:solidFill>
              </a:rPr>
              <a:t>Marca</a:t>
            </a:r>
            <a:endParaRPr lang="es-MX" sz="2400" b="1" dirty="0" smtClean="0">
              <a:solidFill>
                <a:srgbClr val="006600"/>
              </a:solidFill>
            </a:endParaRPr>
          </a:p>
          <a:p>
            <a:endParaRPr lang="es-MX" b="1" dirty="0">
              <a:solidFill>
                <a:srgbClr val="006600"/>
              </a:solidFill>
            </a:endParaRPr>
          </a:p>
        </p:txBody>
      </p:sp>
      <p:pic>
        <p:nvPicPr>
          <p:cNvPr id="4" name="Picture 4" descr="http://www.escuelaholistica.com/imgs/curso_cosmetica_natu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20888"/>
            <a:ext cx="2704715" cy="1903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2" descr="http://1.bp.blogspot.com/_NobkK3-DKpc/TJYvgaNb5hI/AAAAAAAAOYw/-uSNahIVXls/s1600/ELABORAR+LOS+PRODUCTOS+DE+HIGIENE+EN+CASA+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5502" y="4293096"/>
            <a:ext cx="2797272" cy="1930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08112"/>
          </a:xfrm>
        </p:spPr>
        <p:txBody>
          <a:bodyPr/>
          <a:lstStyle/>
          <a:p>
            <a:r>
              <a:rPr lang="es-MX" sz="4400" dirty="0" smtClean="0">
                <a:solidFill>
                  <a:schemeClr val="bg2">
                    <a:lumMod val="75000"/>
                  </a:schemeClr>
                </a:solidFill>
              </a:rPr>
              <a:t>La cosmética natural debería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5301208"/>
          </a:xfrm>
        </p:spPr>
        <p:txBody>
          <a:bodyPr>
            <a:normAutofit/>
          </a:bodyPr>
          <a:lstStyle/>
          <a:p>
            <a:pPr lvl="0"/>
            <a:r>
              <a:rPr lang="es-MX" sz="2800" b="1" dirty="0" smtClean="0">
                <a:solidFill>
                  <a:srgbClr val="006600"/>
                </a:solidFill>
              </a:rPr>
              <a:t>Desarrollar productos ajustados a necesidades específicas del consumidor.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006600"/>
                </a:solidFill>
              </a:rPr>
              <a:t> </a:t>
            </a:r>
          </a:p>
          <a:p>
            <a:pPr lvl="0"/>
            <a:r>
              <a:rPr lang="es-MX" sz="2800" b="1" dirty="0" smtClean="0">
                <a:solidFill>
                  <a:srgbClr val="006600"/>
                </a:solidFill>
              </a:rPr>
              <a:t>Destacar el uso de ingredientes activos innovadores</a:t>
            </a:r>
          </a:p>
          <a:p>
            <a:pPr>
              <a:buNone/>
            </a:pPr>
            <a:endParaRPr lang="es-MX" sz="2800" b="1" dirty="0" smtClean="0">
              <a:solidFill>
                <a:srgbClr val="006600"/>
              </a:solidFill>
            </a:endParaRPr>
          </a:p>
          <a:p>
            <a:pPr lvl="0"/>
            <a:r>
              <a:rPr lang="es-MX" sz="2800" b="1" dirty="0" smtClean="0">
                <a:solidFill>
                  <a:srgbClr val="006600"/>
                </a:solidFill>
              </a:rPr>
              <a:t>Promover la elaboración de productos para satisfacer las necesidades de los hombres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99294" cy="1461247"/>
          </a:xfrm>
        </p:spPr>
        <p:txBody>
          <a:bodyPr/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Definición de Cosmético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204864"/>
            <a:ext cx="5184576" cy="54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400" b="1" dirty="0" smtClean="0">
                <a:solidFill>
                  <a:srgbClr val="006600"/>
                </a:solidFill>
              </a:rPr>
              <a:t>    </a:t>
            </a:r>
            <a:r>
              <a:rPr lang="es-ES" sz="2400" b="1" dirty="0" smtClean="0">
                <a:solidFill>
                  <a:srgbClr val="006600"/>
                </a:solidFill>
              </a:rPr>
              <a:t>Se entiende como cosméticos toda sustancia o preparado destinado a ser puesto en contacto con las diversas partes del cuerpo humano, con propósito principal de limpiarlas, perfumarlas y protegerlas para mantenerlas en buen    estado modificar su aspecto y corregir los olores corporales.</a:t>
            </a:r>
            <a:r>
              <a:rPr lang="es-MX" sz="2400" b="1" dirty="0" smtClean="0">
                <a:solidFill>
                  <a:srgbClr val="006600"/>
                </a:solidFill>
              </a:rPr>
              <a:t> </a:t>
            </a:r>
            <a:endParaRPr lang="es-MX" sz="2400" b="1" dirty="0">
              <a:solidFill>
                <a:srgbClr val="006600"/>
              </a:solidFill>
            </a:endParaRPr>
          </a:p>
        </p:txBody>
      </p:sp>
      <p:pic>
        <p:nvPicPr>
          <p:cNvPr id="33794" name="Picture 2" descr="http://imagenes.hola.com/noticias-de-actualidad/2008/09/02/cosmeticos-ima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44105">
            <a:off x="5512791" y="669905"/>
            <a:ext cx="3048000" cy="2619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img.trendenciashombre.com/2008/11/fotolia_2008238_x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23240">
            <a:off x="5069010" y="3555908"/>
            <a:ext cx="4048125" cy="26860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3528" y="692696"/>
          <a:ext cx="8424936" cy="5688632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4212468"/>
                <a:gridCol w="4212468"/>
              </a:tblGrid>
              <a:tr h="5688632">
                <a:tc>
                  <a:txBody>
                    <a:bodyPr/>
                    <a:lstStyle/>
                    <a:p>
                      <a:r>
                        <a:rPr lang="es-MX" dirty="0" smtClean="0"/>
                        <a:t>Cosmética</a:t>
                      </a:r>
                      <a:r>
                        <a:rPr lang="es-MX" baseline="0" dirty="0" smtClean="0"/>
                        <a:t> Convencional</a:t>
                      </a:r>
                    </a:p>
                    <a:p>
                      <a:endParaRPr lang="es-MX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La cosmética convencional se caracteriza , por que la gran mayoría de sus ingredientes son de origen químico y derivados del petróleo lo que hace que su costo sea mas bajo. </a:t>
                      </a:r>
                    </a:p>
                    <a:p>
                      <a:r>
                        <a:rPr lang="es-MX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Cosmética Natural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sz="2400" dirty="0" smtClean="0"/>
                        <a:t>La cosmética natural nace de la necesidad de innovar, creando productos amigables con el medio ambiente y evita el uso de ingredientes químicos, lo que hace a estos cosméticos más caros.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4 Imagen" descr="C:\Users\Gby\Pictures\m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149080"/>
            <a:ext cx="230425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https://encrypted-tbn3.google.com/images?q=tbn:ANd9GcQ27LRlluZaWt85L_xQfmhYnxnJeQ441EQu1c0JDy2kBOMngf6z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93096"/>
            <a:ext cx="28083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224517"/>
          </a:xfrm>
        </p:spPr>
        <p:txBody>
          <a:bodyPr>
            <a:noAutofit/>
          </a:bodyPr>
          <a:lstStyle/>
          <a:p>
            <a:r>
              <a:rPr lang="es-MX" sz="4300" dirty="0" smtClean="0">
                <a:solidFill>
                  <a:schemeClr val="bg2">
                    <a:lumMod val="75000"/>
                  </a:schemeClr>
                </a:solidFill>
              </a:rPr>
              <a:t>Clasificación de los Cosméticos</a:t>
            </a:r>
            <a:endParaRPr lang="es-MX" sz="43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8434" name="Picture 2" descr="http://pl.all.biz/img/pl/catalog/8507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78937">
            <a:off x="136208" y="528943"/>
            <a:ext cx="2736304" cy="2925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labellalatina.files.wordpress.com/2011/04/faq_personal_care_produc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7042">
            <a:off x="6325432" y="1144422"/>
            <a:ext cx="2741712" cy="2325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laconsultadekurilonko.files.wordpress.com/2011/06/image-ii_12f0c192e778e94e-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556792"/>
            <a:ext cx="2417837" cy="24178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http://www.tengounafiesta.com/wp-content/uploads/2010/08/Maquillaje-15-a%C3%B1os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99190">
            <a:off x="337763" y="3550273"/>
            <a:ext cx="2554807" cy="1885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4" name="Picture 12" descr="http://fotos.tsncs.com/img/IMAGENES-USUARIO/IMG_1369/lote-productos-para-unas-porcelana-2-6344272989317227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7696" y="4437112"/>
            <a:ext cx="2736304" cy="20066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6" name="Picture 14" descr="http://www.nlm.nih.gov/medlineplus/images/dentalhygien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21126">
            <a:off x="4922101" y="3023966"/>
            <a:ext cx="1761950" cy="2302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8" name="Picture 16" descr="http://www.ecolatin.org/sites/default/files/Riesgos-de-cancer-por-protectores-solare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291167">
            <a:off x="2128364" y="4870193"/>
            <a:ext cx="3150518" cy="18502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bg2">
                    <a:lumMod val="75000"/>
                  </a:schemeClr>
                </a:solidFill>
              </a:rPr>
              <a:t>Ingredientes de los cosméticos convencionales</a:t>
            </a:r>
            <a:endParaRPr lang="es-MX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925144"/>
          </a:xfrm>
        </p:spPr>
        <p:txBody>
          <a:bodyPr/>
          <a:lstStyle/>
          <a:p>
            <a:endParaRPr lang="es-MX" dirty="0" smtClean="0"/>
          </a:p>
          <a:p>
            <a:r>
              <a:rPr lang="es-MX" b="1" dirty="0" smtClean="0">
                <a:solidFill>
                  <a:srgbClr val="006600"/>
                </a:solidFill>
              </a:rPr>
              <a:t> Principios activos</a:t>
            </a:r>
          </a:p>
          <a:p>
            <a:r>
              <a:rPr lang="es-MX" b="1" dirty="0" smtClean="0">
                <a:solidFill>
                  <a:srgbClr val="006600"/>
                </a:solidFill>
              </a:rPr>
              <a:t>Excipientes</a:t>
            </a:r>
          </a:p>
          <a:p>
            <a:r>
              <a:rPr lang="es-MX" b="1" dirty="0" smtClean="0">
                <a:solidFill>
                  <a:srgbClr val="006600"/>
                </a:solidFill>
              </a:rPr>
              <a:t>Aditivos </a:t>
            </a:r>
          </a:p>
          <a:p>
            <a:r>
              <a:rPr lang="es-MX" b="1" dirty="0" smtClean="0">
                <a:solidFill>
                  <a:srgbClr val="006600"/>
                </a:solidFill>
              </a:rPr>
              <a:t>Sulfatos Laurillos </a:t>
            </a:r>
          </a:p>
          <a:p>
            <a:r>
              <a:rPr lang="es-MX" b="1" dirty="0" smtClean="0">
                <a:solidFill>
                  <a:srgbClr val="006600"/>
                </a:solidFill>
              </a:rPr>
              <a:t>Petróleo  </a:t>
            </a:r>
            <a:endParaRPr lang="es-MX" b="1" dirty="0">
              <a:solidFill>
                <a:srgbClr val="006600"/>
              </a:solidFill>
            </a:endParaRPr>
          </a:p>
        </p:txBody>
      </p:sp>
      <p:pic>
        <p:nvPicPr>
          <p:cNvPr id="5" name="4 Imagen" descr="C:\Users\Gby\Pictures\m6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 rot="493528">
            <a:off x="5969298" y="3856439"/>
            <a:ext cx="2133907" cy="2574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2.bp.blogspot.com/_fwjB8WtXs_M/TDoVmcoojCI/AAAAAAAAArc/UvWGS1FpFdc/s1600/cocktel-quimic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32892">
            <a:off x="3470089" y="1822247"/>
            <a:ext cx="2977409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2" name="Picture 2" descr="http://www.masdemoda.com/wp-content/uploads/2009/04/12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437112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259"/>
            <a:ext cx="8748464" cy="1368533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Ingredientes de los cosméticos naturales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95936" y="1700808"/>
            <a:ext cx="4701208" cy="482453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Aceite de almendras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Aceites minerales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Aloe Vera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Aceite de Coco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Manzanilla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Ricino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rgbClr val="006600"/>
                </a:solidFill>
              </a:rPr>
              <a:t>Romero</a:t>
            </a:r>
          </a:p>
          <a:p>
            <a:pPr>
              <a:buNone/>
            </a:pPr>
            <a:endParaRPr lang="es-MX" dirty="0" smtClean="0"/>
          </a:p>
        </p:txBody>
      </p:sp>
      <p:pic>
        <p:nvPicPr>
          <p:cNvPr id="4" name="Picture 6" descr="http://www.otramedicina.com/sites/www.otramedicina.com/files/Aceites%20naturales%20que%20fortalecen%20las%20u%C3%B1a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9298">
            <a:off x="815043" y="1546692"/>
            <a:ext cx="2738412" cy="187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C:\Users\Gby\Pictures\m8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21115459">
            <a:off x="848375" y="3777787"/>
            <a:ext cx="3096344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368152"/>
          </a:xfrm>
        </p:spPr>
        <p:txBody>
          <a:bodyPr>
            <a:normAutofit fontScale="90000"/>
          </a:bodyPr>
          <a:lstStyle/>
          <a:p>
            <a:r>
              <a:rPr lang="es-MX" sz="4400" dirty="0" smtClean="0">
                <a:solidFill>
                  <a:schemeClr val="bg2">
                    <a:lumMod val="75000"/>
                  </a:schemeClr>
                </a:solidFill>
              </a:rPr>
              <a:t>Consecuencias del uso de cosméticos convencionales</a:t>
            </a:r>
            <a:endParaRPr lang="es-MX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20888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006600"/>
                </a:solidFill>
              </a:rPr>
              <a:t>Intoxicación de la piel</a:t>
            </a:r>
          </a:p>
          <a:p>
            <a:pPr algn="ctr"/>
            <a:r>
              <a:rPr lang="es-MX" b="1" dirty="0" smtClean="0">
                <a:solidFill>
                  <a:srgbClr val="006600"/>
                </a:solidFill>
              </a:rPr>
              <a:t> Cáncer de piel</a:t>
            </a:r>
          </a:p>
          <a:p>
            <a:pPr algn="ctr"/>
            <a:r>
              <a:rPr lang="es-MX" b="1" dirty="0" smtClean="0">
                <a:solidFill>
                  <a:srgbClr val="006600"/>
                </a:solidFill>
              </a:rPr>
              <a:t>Alergias</a:t>
            </a:r>
          </a:p>
          <a:p>
            <a:pPr algn="ctr"/>
            <a:r>
              <a:rPr lang="es-MX" b="1" dirty="0" smtClean="0">
                <a:solidFill>
                  <a:srgbClr val="006600"/>
                </a:solidFill>
              </a:rPr>
              <a:t>Acné </a:t>
            </a:r>
          </a:p>
        </p:txBody>
      </p:sp>
      <p:pic>
        <p:nvPicPr>
          <p:cNvPr id="4" name="3 Imagen" descr="http://lh5.ggpht.com/-S9YGZdJ-F6E/TyGG699QDII/AAAAAAAAFxc/KNdN2lw2io8/eliminar%252520las%252520cicatrices2_thumb%25255B2%25255D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 bwMode="auto">
          <a:xfrm rot="21298076">
            <a:off x="5194677" y="3943168"/>
            <a:ext cx="3528392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2" descr="http://madridfree.com/wp-content/uploads/2012/01/taller+cosmetica+madr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2295">
            <a:off x="2222841" y="4789470"/>
            <a:ext cx="1930524" cy="1800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http://img.trendenciasbelleza.com/2009/01/alerg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32756">
            <a:off x="454888" y="1976185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esh">
  <a:themeElements>
    <a:clrScheme name="Fresh">
      <a:dk1>
        <a:sysClr val="windowText" lastClr="000000"/>
      </a:dk1>
      <a:lt1>
        <a:sysClr val="window" lastClr="FFFFFF"/>
      </a:lt1>
      <a:dk2>
        <a:srgbClr val="89C540"/>
      </a:dk2>
      <a:lt2>
        <a:srgbClr val="F0E5B6"/>
      </a:lt2>
      <a:accent1>
        <a:srgbClr val="3B4F18"/>
      </a:accent1>
      <a:accent2>
        <a:srgbClr val="CCC834"/>
      </a:accent2>
      <a:accent3>
        <a:srgbClr val="F49AE1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406EA5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resh">
      <a:fillStyleLst>
        <a:solidFill>
          <a:schemeClr val="phClr"/>
        </a:solidFill>
        <a:solidFill>
          <a:schemeClr val="phClr">
            <a:tint val="70000"/>
            <a:satMod val="115000"/>
          </a:schemeClr>
        </a:solidFill>
        <a:solidFill>
          <a:schemeClr val="phClr">
            <a:shade val="80000"/>
            <a:satMod val="115000"/>
          </a:schemeClr>
        </a:soli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/>
          </a:solidFill>
          <a:prstDash val="solid"/>
          <a:miter/>
        </a:ln>
        <a:ln w="76200" cap="flat" cmpd="thickThin" algn="ctr">
          <a:solidFill>
            <a:schemeClr val="phClr">
              <a:alpha val="8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63500" sx="101000" sy="101000" rotWithShape="0">
              <a:srgbClr val="FFFFFF">
                <a:alpha val="50000"/>
              </a:srgbClr>
            </a:outerShdw>
          </a:effectLst>
        </a:effectStyle>
        <a:effectStyle>
          <a:effectLst>
            <a:innerShdw blurRad="101600">
              <a:srgbClr val="FFFFFF">
                <a:alpha val="75000"/>
              </a:srgbClr>
            </a:innerShdw>
            <a:outerShdw blurRad="63500" sx="101000" sy="101000" rotWithShape="0">
              <a:srgbClr val="FFFFFF">
                <a:alpha val="50000"/>
              </a:srgbClr>
            </a:outerShdw>
            <a:reflection blurRad="12700" stA="30000" endPos="35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30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Fresco</Template>
  <TotalTime>258</TotalTime>
  <Words>1033</Words>
  <Application>Microsoft Office PowerPoint</Application>
  <PresentationFormat>Presentación en pantalla (4:3)</PresentationFormat>
  <Paragraphs>189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Fresh</vt:lpstr>
      <vt:lpstr>Diapositiva 1</vt:lpstr>
      <vt:lpstr>Introducción</vt:lpstr>
      <vt:lpstr>Diapositiva 3</vt:lpstr>
      <vt:lpstr>Definición de Cosmético</vt:lpstr>
      <vt:lpstr>Diapositiva 5</vt:lpstr>
      <vt:lpstr>Clasificación de los Cosméticos</vt:lpstr>
      <vt:lpstr>Ingredientes de los cosméticos convencionales</vt:lpstr>
      <vt:lpstr>Ingredientes de los cosméticos naturales</vt:lpstr>
      <vt:lpstr>Consecuencias del uso de cosméticos convencionales</vt:lpstr>
      <vt:lpstr>Consecuencias del uso de cosméticos naturales</vt:lpstr>
      <vt:lpstr>El sector cosmetiquero en México</vt:lpstr>
      <vt:lpstr>Diapositiva 12</vt:lpstr>
      <vt:lpstr>La rentabilidad del sector cosmetiquero</vt:lpstr>
      <vt:lpstr>Consumidores de Cosméticos</vt:lpstr>
      <vt:lpstr>Empresas Beneficiadas c        Empresas de Cosméticos Naturales en Mexico        </vt:lpstr>
      <vt:lpstr>Investigación de campo</vt:lpstr>
      <vt:lpstr>Resultados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Características que debe cumplir un cosmético natural</vt:lpstr>
      <vt:lpstr>Diapositiva 29</vt:lpstr>
      <vt:lpstr>Diapositiva 30</vt:lpstr>
      <vt:lpstr>Lugar de preferencia para adquirir un cosmético natural </vt:lpstr>
      <vt:lpstr>Conclusiones</vt:lpstr>
      <vt:lpstr>Diapositiva 33</vt:lpstr>
      <vt:lpstr>Diapositiva 34</vt:lpstr>
      <vt:lpstr>Diapositiva 35</vt:lpstr>
      <vt:lpstr>La cosmética natural debería</vt:lpstr>
      <vt:lpstr>Diapositiva 37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Cosméticos naturales</dc:title>
  <dc:creator>BRENDA</dc:creator>
  <cp:lastModifiedBy>Administrador</cp:lastModifiedBy>
  <cp:revision>48</cp:revision>
  <dcterms:created xsi:type="dcterms:W3CDTF">2012-05-30T15:20:47Z</dcterms:created>
  <dcterms:modified xsi:type="dcterms:W3CDTF">2012-06-02T03:15:12Z</dcterms:modified>
</cp:coreProperties>
</file>